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7"/>
  </p:notesMasterIdLst>
  <p:sldIdLst>
    <p:sldId id="256" r:id="rId2"/>
    <p:sldId id="406" r:id="rId3"/>
    <p:sldId id="409" r:id="rId4"/>
    <p:sldId id="365" r:id="rId5"/>
    <p:sldId id="265" r:id="rId6"/>
    <p:sldId id="257" r:id="rId7"/>
    <p:sldId id="266" r:id="rId8"/>
    <p:sldId id="270" r:id="rId9"/>
    <p:sldId id="510" r:id="rId10"/>
    <p:sldId id="507" r:id="rId11"/>
    <p:sldId id="508" r:id="rId12"/>
    <p:sldId id="506" r:id="rId13"/>
    <p:sldId id="259" r:id="rId14"/>
    <p:sldId id="450" r:id="rId15"/>
    <p:sldId id="501" r:id="rId16"/>
    <p:sldId id="502" r:id="rId17"/>
    <p:sldId id="504" r:id="rId18"/>
    <p:sldId id="503" r:id="rId19"/>
    <p:sldId id="499" r:id="rId20"/>
    <p:sldId id="500" r:id="rId21"/>
    <p:sldId id="498" r:id="rId22"/>
    <p:sldId id="496" r:id="rId23"/>
    <p:sldId id="492" r:id="rId24"/>
    <p:sldId id="495" r:id="rId25"/>
    <p:sldId id="491" r:id="rId2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266"/>
            <p14:sldId id="270"/>
          </p14:sldIdLst>
        </p14:section>
        <p14:section name="페르소나" id="{E649B93F-6D8B-49D2-BDA1-C3B0336E43B0}">
          <p14:sldIdLst>
            <p14:sldId id="510"/>
            <p14:sldId id="507"/>
            <p14:sldId id="508"/>
            <p14:sldId id="506"/>
          </p14:sldIdLst>
        </p14:section>
        <p14:section name="UI 설명" id="{59004B11-1E85-4B8A-9F39-FB7E309C18A7}">
          <p14:sldIdLst>
            <p14:sldId id="259"/>
            <p14:sldId id="450"/>
            <p14:sldId id="501"/>
            <p14:sldId id="502"/>
            <p14:sldId id="504"/>
            <p14:sldId id="503"/>
            <p14:sldId id="499"/>
            <p14:sldId id="500"/>
            <p14:sldId id="498"/>
            <p14:sldId id="496"/>
            <p14:sldId id="492"/>
            <p14:sldId id="495"/>
          </p14:sldIdLst>
        </p14:section>
        <p14:section name="낙서" id="{302F2E2B-22C5-4571-9D63-D226E218D771}">
          <p14:sldIdLst>
            <p14:sldId id="491"/>
          </p14:sldIdLst>
        </p14:section>
      </p14:sectionLst>
    </p:ext>
    <p:ext uri="{EFAFB233-063F-42B5-8137-9DF3F51BA10A}">
      <p15:sldGuideLst xmlns:p15="http://schemas.microsoft.com/office/powerpoint/2012/main">
        <p15:guide id="2" pos="3863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C5E0B4"/>
    <a:srgbClr val="FFF6DD"/>
    <a:srgbClr val="C68941"/>
    <a:srgbClr val="DBDBDB"/>
    <a:srgbClr val="BDD7EE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90233" autoAdjust="0"/>
  </p:normalViewPr>
  <p:slideViewPr>
    <p:cSldViewPr snapToGrid="0" showGuides="1">
      <p:cViewPr>
        <p:scale>
          <a:sx n="66" d="100"/>
          <a:sy n="66" d="100"/>
        </p:scale>
        <p:origin x="258" y="786"/>
      </p:cViewPr>
      <p:guideLst>
        <p:guide pos="3863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2019-12-06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5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09401034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982888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982900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996147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983799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996147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995850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996147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996147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2481942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996147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5422900"/>
            <a:ext cx="4153883" cy="926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996147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120538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84EF252-70B2-4C5E-BCE1-0C56B3F57F59}"/>
              </a:ext>
            </a:extLst>
          </p:cNvPr>
          <p:cNvSpPr/>
          <p:nvPr userDrawn="1"/>
        </p:nvSpPr>
        <p:spPr>
          <a:xfrm>
            <a:off x="4875724" y="1199160"/>
            <a:ext cx="6924064" cy="2035089"/>
          </a:xfrm>
          <a:prstGeom prst="roundRect">
            <a:avLst>
              <a:gd name="adj" fmla="val 4445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프로필 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요구사항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취향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37C2595-7CA4-4E0E-B4A6-23C4FDFBE877}"/>
              </a:ext>
            </a:extLst>
          </p:cNvPr>
          <p:cNvSpPr/>
          <p:nvPr userDrawn="1"/>
        </p:nvSpPr>
        <p:spPr>
          <a:xfrm>
            <a:off x="376854" y="4505977"/>
            <a:ext cx="4368215" cy="1828797"/>
          </a:xfrm>
          <a:prstGeom prst="roundRect">
            <a:avLst>
              <a:gd name="adj" fmla="val 6484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기존 플레이 게임 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선호 장르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52F5C6-497E-41FD-A41E-41FC2189A21E}"/>
              </a:ext>
            </a:extLst>
          </p:cNvPr>
          <p:cNvSpPr/>
          <p:nvPr userDrawn="1"/>
        </p:nvSpPr>
        <p:spPr>
          <a:xfrm>
            <a:off x="4861556" y="5159484"/>
            <a:ext cx="6957294" cy="1175277"/>
          </a:xfrm>
          <a:prstGeom prst="roundRect">
            <a:avLst>
              <a:gd name="adj" fmla="val 1518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1150B26-A875-4966-9DA5-77676B9A30D9}"/>
              </a:ext>
            </a:extLst>
          </p:cNvPr>
          <p:cNvSpPr/>
          <p:nvPr userDrawn="1"/>
        </p:nvSpPr>
        <p:spPr>
          <a:xfrm>
            <a:off x="4880524" y="3384391"/>
            <a:ext cx="6924064" cy="1650244"/>
          </a:xfrm>
          <a:prstGeom prst="roundRect">
            <a:avLst>
              <a:gd name="adj" fmla="val 10099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0DFB3A5-5EAC-4DEE-AD03-C31C55766A67}"/>
              </a:ext>
            </a:extLst>
          </p:cNvPr>
          <p:cNvSpPr/>
          <p:nvPr userDrawn="1"/>
        </p:nvSpPr>
        <p:spPr>
          <a:xfrm>
            <a:off x="406380" y="3179896"/>
            <a:ext cx="4338689" cy="507819"/>
          </a:xfrm>
          <a:prstGeom prst="roundRect">
            <a:avLst>
              <a:gd name="adj" fmla="val 15186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B734CF4-85F7-4EF2-A5D9-E1AEBECA9724}"/>
              </a:ext>
            </a:extLst>
          </p:cNvPr>
          <p:cNvSpPr/>
          <p:nvPr userDrawn="1"/>
        </p:nvSpPr>
        <p:spPr>
          <a:xfrm>
            <a:off x="406380" y="3845678"/>
            <a:ext cx="4338688" cy="502335"/>
          </a:xfrm>
          <a:prstGeom prst="roundRect">
            <a:avLst>
              <a:gd name="adj" fmla="val 15186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076D95-5FB7-414A-92D0-E352FBD17AAA}"/>
              </a:ext>
            </a:extLst>
          </p:cNvPr>
          <p:cNvSpPr txBox="1"/>
          <p:nvPr userDrawn="1"/>
        </p:nvSpPr>
        <p:spPr>
          <a:xfrm>
            <a:off x="406380" y="3294121"/>
            <a:ext cx="1324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주 사용 커뮤니티</a:t>
            </a:r>
            <a:endParaRPr lang="ko-KR" altLang="en-US" sz="2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B853D-51C1-4C30-B136-A83B411147AB}"/>
              </a:ext>
            </a:extLst>
          </p:cNvPr>
          <p:cNvSpPr txBox="1"/>
          <p:nvPr userDrawn="1"/>
        </p:nvSpPr>
        <p:spPr>
          <a:xfrm>
            <a:off x="406380" y="3958345"/>
            <a:ext cx="1324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플랫폼</a:t>
            </a:r>
            <a:endParaRPr lang="ko-KR" altLang="en-US" sz="2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67ED6-09B6-4A9A-B177-F1F5926DBFD1}"/>
              </a:ext>
            </a:extLst>
          </p:cNvPr>
          <p:cNvSpPr txBox="1"/>
          <p:nvPr userDrawn="1"/>
        </p:nvSpPr>
        <p:spPr>
          <a:xfrm>
            <a:off x="4861556" y="5608622"/>
            <a:ext cx="1324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페리소나 분석 </a:t>
            </a:r>
            <a:r>
              <a:rPr lang="en-US" altLang="ko-KR" sz="1200" b="1" dirty="0"/>
              <a:t>:</a:t>
            </a:r>
            <a:endParaRPr lang="ko-KR" altLang="en-US" sz="2000" b="1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05F1BE3-5CBB-4949-A884-49633450B9EA}"/>
              </a:ext>
            </a:extLst>
          </p:cNvPr>
          <p:cNvCxnSpPr>
            <a:cxnSpLocks/>
          </p:cNvCxnSpPr>
          <p:nvPr userDrawn="1"/>
        </p:nvCxnSpPr>
        <p:spPr>
          <a:xfrm>
            <a:off x="1730978" y="3179896"/>
            <a:ext cx="0" cy="507819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24E881-B38F-44EB-8785-8F72B4A48670}"/>
              </a:ext>
            </a:extLst>
          </p:cNvPr>
          <p:cNvCxnSpPr>
            <a:cxnSpLocks/>
          </p:cNvCxnSpPr>
          <p:nvPr userDrawn="1"/>
        </p:nvCxnSpPr>
        <p:spPr>
          <a:xfrm>
            <a:off x="1730978" y="3837823"/>
            <a:ext cx="0" cy="51019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709BDDE-AE3B-4323-BBB4-80D944DE3B82}"/>
              </a:ext>
            </a:extLst>
          </p:cNvPr>
          <p:cNvCxnSpPr>
            <a:cxnSpLocks/>
          </p:cNvCxnSpPr>
          <p:nvPr userDrawn="1"/>
        </p:nvCxnSpPr>
        <p:spPr>
          <a:xfrm flipH="1">
            <a:off x="352426" y="4924426"/>
            <a:ext cx="4392642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6882799-F219-4C0D-805D-13A6D4EDCA89}"/>
              </a:ext>
            </a:extLst>
          </p:cNvPr>
          <p:cNvCxnSpPr>
            <a:cxnSpLocks/>
          </p:cNvCxnSpPr>
          <p:nvPr userDrawn="1"/>
        </p:nvCxnSpPr>
        <p:spPr>
          <a:xfrm flipH="1">
            <a:off x="4875724" y="1590676"/>
            <a:ext cx="6924064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48D41043-1F21-43E9-A444-4E5533371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5213" y="1712333"/>
            <a:ext cx="6910387" cy="1467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52" name="텍스트 개체 틀 50">
            <a:extLst>
              <a:ext uri="{FF2B5EF4-FFF2-40B4-BE49-F238E27FC236}">
                <a16:creationId xmlns:a16="http://schemas.microsoft.com/office/drawing/2014/main" id="{70C829CD-3937-49D2-910B-066C7B2803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6155" y="5169909"/>
            <a:ext cx="5472446" cy="116485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53" name="텍스트 개체 틀 50">
            <a:extLst>
              <a:ext uri="{FF2B5EF4-FFF2-40B4-BE49-F238E27FC236}">
                <a16:creationId xmlns:a16="http://schemas.microsoft.com/office/drawing/2014/main" id="{F755C11D-20B8-4737-BE6D-1E0B326C4A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2673" y="4918148"/>
            <a:ext cx="4328160" cy="12969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4" y="-35385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95" r:id="rId12"/>
    <p:sldLayoutId id="2147483770" r:id="rId13"/>
    <p:sldLayoutId id="2147483771" r:id="rId14"/>
    <p:sldLayoutId id="2147483772" r:id="rId15"/>
    <p:sldLayoutId id="2147483773" r:id="rId16"/>
    <p:sldLayoutId id="2147483696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gif"/><Relationship Id="rId7" Type="http://schemas.openxmlformats.org/officeDocument/2006/relationships/image" Target="../media/image30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g"/><Relationship Id="rId5" Type="http://schemas.openxmlformats.org/officeDocument/2006/relationships/image" Target="../media/image28.gif"/><Relationship Id="rId4" Type="http://schemas.openxmlformats.org/officeDocument/2006/relationships/image" Target="../media/image27.gif"/><Relationship Id="rId9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800" dirty="0"/>
              <a:t>직관적이고 편리한 </a:t>
            </a:r>
            <a:r>
              <a:rPr lang="en-US" altLang="ko-KR" sz="2800" dirty="0"/>
              <a:t>UI</a:t>
            </a:r>
            <a:r>
              <a:rPr lang="ko-KR" altLang="en-US" sz="2800" dirty="0"/>
              <a:t>를 위한 기획서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/>
              <a:t>작성자 </a:t>
            </a:r>
            <a:r>
              <a:rPr lang="en-US" altLang="ko-KR" sz="2000" dirty="0"/>
              <a:t>: </a:t>
            </a:r>
            <a:r>
              <a:rPr lang="ko-KR" altLang="en-US" sz="2000" dirty="0"/>
              <a:t>정 재 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29615" y="-3527208"/>
            <a:ext cx="13895151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프리 </a:t>
            </a:r>
            <a:r>
              <a:rPr lang="ko-KR" altLang="en-US" dirty="0" err="1" smtClean="0">
                <a:solidFill>
                  <a:srgbClr val="FF0000"/>
                </a:solidFill>
              </a:rPr>
              <a:t>젠테이션이</a:t>
            </a:r>
            <a:r>
              <a:rPr lang="ko-KR" altLang="en-US" dirty="0" smtClean="0">
                <a:solidFill>
                  <a:srgbClr val="FF0000"/>
                </a:solidFill>
              </a:rPr>
              <a:t> 이전보다 좋아지기는 했지만 초기의 </a:t>
            </a:r>
            <a:r>
              <a:rPr lang="ko-KR" altLang="en-US" dirty="0" err="1" smtClean="0">
                <a:solidFill>
                  <a:srgbClr val="FF0000"/>
                </a:solidFill>
              </a:rPr>
              <a:t>프리젠테이션</a:t>
            </a:r>
            <a:r>
              <a:rPr lang="ko-KR" altLang="en-US" dirty="0" smtClean="0">
                <a:solidFill>
                  <a:srgbClr val="FF0000"/>
                </a:solidFill>
              </a:rPr>
              <a:t> 만큼은 원래 컨디션으로는 돌아오지 못했다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특히 목소리 톤이 자신감이 사라졌음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내 </a:t>
            </a:r>
            <a:r>
              <a:rPr lang="ko-KR" altLang="en-US" dirty="0" smtClean="0">
                <a:solidFill>
                  <a:srgbClr val="FF0000"/>
                </a:solidFill>
              </a:rPr>
              <a:t>방법대로 해석하기 이전에 먼저 있는 그대로 </a:t>
            </a:r>
            <a:r>
              <a:rPr lang="ko-KR" altLang="en-US" dirty="0" smtClean="0">
                <a:solidFill>
                  <a:srgbClr val="FF0000"/>
                </a:solidFill>
              </a:rPr>
              <a:t>받아들여서 진행 하는 것 까지는 시작하게 됐으며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그 내용에서 일부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수정하는 단계까지 왔음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다만 오늘 발표 이전을 전혀 작성하지 못한 시간 또는 외부의 조언이나 말에 의해서  휘둘리면서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</a:rPr>
              <a:t>잃게 된 시간들을 스스로 생각해 볼 필요가 있다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고민과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문서를 작성하고 정보를 체계적으로 작성하는 것은 조금씩 진행이 되어 가는데 기획의도가 </a:t>
            </a:r>
            <a:r>
              <a:rPr lang="ko-KR" altLang="en-US" dirty="0" smtClean="0">
                <a:solidFill>
                  <a:srgbClr val="FF0000"/>
                </a:solidFill>
              </a:rPr>
              <a:t>필요한 부분이 분명이 있지만 설명이 </a:t>
            </a:r>
            <a:r>
              <a:rPr lang="ko-KR" altLang="en-US" dirty="0" smtClean="0">
                <a:solidFill>
                  <a:srgbClr val="FF0000"/>
                </a:solidFill>
              </a:rPr>
              <a:t>없다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전체적으로 </a:t>
            </a:r>
            <a:r>
              <a:rPr lang="ko-KR" altLang="en-US" dirty="0" smtClean="0">
                <a:solidFill>
                  <a:srgbClr val="FF0000"/>
                </a:solidFill>
              </a:rPr>
              <a:t>페이지는 많지만 내용은 없다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smtClean="0">
                <a:solidFill>
                  <a:srgbClr val="FF0000"/>
                </a:solidFill>
              </a:rPr>
              <a:t>합쳐도 되는 내용들을 합쳐서 표기하는 것이 효율 적이다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기획의도를 알 수 있는 제목으로 작성 할 것</a:t>
            </a:r>
            <a:r>
              <a:rPr lang="en-US" altLang="ko-KR" dirty="0" smtClean="0">
                <a:solidFill>
                  <a:srgbClr val="FF0000"/>
                </a:solidFill>
              </a:rPr>
              <a:t>! 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BB3A3BF-A2E3-442D-B060-CBE8C6B19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5213" y="1569847"/>
            <a:ext cx="6910387" cy="1656629"/>
          </a:xfrm>
        </p:spPr>
        <p:txBody>
          <a:bodyPr/>
          <a:lstStyle/>
          <a:p>
            <a:r>
              <a:rPr lang="ko-KR" altLang="en-US" spc="100" dirty="0"/>
              <a:t>곳 고등학교를 진학하는 중학생으로 몇 달 전부터 입시학원을 다니기 시작했다</a:t>
            </a:r>
            <a:r>
              <a:rPr lang="en-US" altLang="ko-KR" spc="100" dirty="0"/>
              <a:t>. </a:t>
            </a:r>
            <a:r>
              <a:rPr lang="ko-KR" altLang="en-US" spc="100" dirty="0"/>
              <a:t>학원을 가기전에는 친구들과 보내는 시간이 많았으며 주로 </a:t>
            </a:r>
            <a:r>
              <a:rPr lang="en-US" altLang="ko-KR" spc="100" dirty="0"/>
              <a:t>PC</a:t>
            </a:r>
            <a:r>
              <a:rPr lang="ko-KR" altLang="en-US" spc="100" dirty="0"/>
              <a:t>방에서 시간을 보냈다</a:t>
            </a:r>
            <a:r>
              <a:rPr lang="en-US" altLang="ko-KR" spc="100" dirty="0"/>
              <a:t>. </a:t>
            </a:r>
            <a:r>
              <a:rPr lang="ko-KR" altLang="en-US" spc="100" dirty="0"/>
              <a:t>친구들 사이에서 나름 알아주는 실력자이며 스스로도 새롭게 배우는 게임에 적응하는 것이 빠르다고 판단하고 있다</a:t>
            </a:r>
            <a:r>
              <a:rPr lang="en-US" altLang="ko-KR" spc="100" dirty="0"/>
              <a:t>. </a:t>
            </a:r>
            <a:r>
              <a:rPr lang="ko-KR" altLang="en-US" spc="100" dirty="0"/>
              <a:t>학원을 다닌 이후로 모바일 게임을 많이 플레이 하게 되었지만 기기 사양이 낮아 </a:t>
            </a:r>
            <a:r>
              <a:rPr lang="en-US" altLang="ko-KR" spc="100" dirty="0"/>
              <a:t>‘</a:t>
            </a:r>
            <a:r>
              <a:rPr lang="ko-KR" altLang="en-US" spc="100" dirty="0"/>
              <a:t>퍼즐게임</a:t>
            </a:r>
            <a:r>
              <a:rPr lang="en-US" altLang="ko-KR" spc="100" dirty="0"/>
              <a:t>’</a:t>
            </a:r>
            <a:r>
              <a:rPr lang="ko-KR" altLang="en-US" spc="100" dirty="0"/>
              <a:t>이나 </a:t>
            </a:r>
            <a:r>
              <a:rPr lang="en-US" altLang="ko-KR" spc="100" dirty="0"/>
              <a:t>‘</a:t>
            </a:r>
            <a:r>
              <a:rPr lang="ko-KR" altLang="en-US" spc="100" dirty="0" err="1"/>
              <a:t>하이퍼</a:t>
            </a:r>
            <a:r>
              <a:rPr lang="ko-KR" altLang="en-US" spc="100" dirty="0"/>
              <a:t> 캐주얼 게임</a:t>
            </a:r>
            <a:r>
              <a:rPr lang="en-US" altLang="ko-KR" spc="100" dirty="0"/>
              <a:t>’</a:t>
            </a:r>
            <a:r>
              <a:rPr lang="ko-KR" altLang="en-US" spc="100" dirty="0"/>
              <a:t>을 주로 플레이 하고 있다</a:t>
            </a:r>
            <a:r>
              <a:rPr lang="en-US" altLang="ko-KR" spc="100" dirty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57F3B-897A-4919-AFFF-20F2CBF0D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기존에 경험하지 않은 방식의 게임과 그래픽 요소가 새롭게 느낌</a:t>
            </a:r>
            <a:endParaRPr lang="en-US" altLang="ko-KR" dirty="0"/>
          </a:p>
          <a:p>
            <a:r>
              <a:rPr lang="ko-KR" altLang="en-US" dirty="0"/>
              <a:t>직접 플레이를 통해 숙련도를 축적하고 그것을 다른 사람들과 공유하는 것을 즐김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386488-BD4A-42C1-9190-AB33F53E5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리그 오브 레전드</a:t>
            </a:r>
            <a:r>
              <a:rPr lang="en-US" altLang="ko-KR" dirty="0"/>
              <a:t>, </a:t>
            </a:r>
            <a:r>
              <a:rPr lang="ko-KR" altLang="en-US" dirty="0"/>
              <a:t>배틀 그라운드</a:t>
            </a:r>
            <a:r>
              <a:rPr lang="en-US" altLang="ko-KR" dirty="0"/>
              <a:t>, </a:t>
            </a:r>
            <a:r>
              <a:rPr lang="ko-KR" altLang="en-US" dirty="0"/>
              <a:t>오버 </a:t>
            </a:r>
            <a:r>
              <a:rPr lang="ko-KR" altLang="en-US" dirty="0" err="1"/>
              <a:t>워치</a:t>
            </a:r>
            <a:r>
              <a:rPr lang="en-US" altLang="ko-KR" dirty="0"/>
              <a:t>, </a:t>
            </a:r>
            <a:r>
              <a:rPr lang="ko-KR" altLang="en-US" dirty="0"/>
              <a:t>궁수의 전설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E583874-DD27-47D0-B996-0BDD7FD0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3" y="80213"/>
            <a:ext cx="8972552" cy="474663"/>
          </a:xfrm>
        </p:spPr>
        <p:txBody>
          <a:bodyPr/>
          <a:lstStyle/>
          <a:p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18209"/>
              </p:ext>
            </p:extLst>
          </p:nvPr>
        </p:nvGraphicFramePr>
        <p:xfrm>
          <a:off x="4861556" y="3381198"/>
          <a:ext cx="6924064" cy="1691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016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6782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현재 플레이 하는 게임이 지루해져 새로운 게임을 검색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새로운 장르의 게임을 플레이 하고 자 함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학교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학원 쉬는 시간 또는 대중교통 안에서 이용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게임을 중간에 정지하여도 이후 플레이에 무리가 없는 점을 좋은 점이라 생각했음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  <a:tr h="666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게임 관련 유튜브 영상을 시정한 이후 관심을 가지게 됨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학교 쉬는 시간에 친구가 플레이하는 모습에 호기심에 시작하게 됨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친구들과 공략 방식을 논의 하기도 하며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커뮤니티를 통해 공략 집을 읽음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플레이 시작 시 마다 바뀌는 게임내 환경과 그것에 즉각적으로 반응하는 방식의 게임진행을 좋아함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2836"/>
                  </a:ext>
                </a:extLst>
              </a:tr>
            </a:tbl>
          </a:graphicData>
        </a:graphic>
      </p:graphicFrame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234485"/>
              </p:ext>
            </p:extLst>
          </p:nvPr>
        </p:nvGraphicFramePr>
        <p:xfrm>
          <a:off x="1927914" y="1200568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매우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82673" y="-535978"/>
            <a:ext cx="6742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내용을 정리해서 배치하고 필요 없는 공간이나 내용을 뺄 것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02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BB3A3BF-A2E3-442D-B060-CBE8C6B19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5213" y="1560468"/>
            <a:ext cx="6910387" cy="1467430"/>
          </a:xfrm>
        </p:spPr>
        <p:txBody>
          <a:bodyPr/>
          <a:lstStyle/>
          <a:p>
            <a:r>
              <a:rPr lang="ko-KR" altLang="en-US" dirty="0"/>
              <a:t>게임을 직접 플레이 하는 것 보다는 플레이를 시청하는 것을 선호하며 혼자서 집에 있는 날에는 유튜브로 게임 영상을 보는 것으로 여가 시간을 보낸다</a:t>
            </a:r>
            <a:r>
              <a:rPr lang="en-US" altLang="ko-KR" dirty="0"/>
              <a:t>.</a:t>
            </a:r>
            <a:r>
              <a:rPr lang="ko-KR" altLang="en-US" dirty="0"/>
              <a:t> 가끔 관심이 가는 게임은 직접 구매하거나 다운받아 플레이하기도 하는데</a:t>
            </a:r>
            <a:r>
              <a:rPr lang="en-US" altLang="ko-KR" dirty="0"/>
              <a:t>, </a:t>
            </a:r>
            <a:r>
              <a:rPr lang="ko-KR" altLang="en-US" dirty="0"/>
              <a:t>반대로 게임에 지불하는 금액을 다소 아깝게 생각한다</a:t>
            </a:r>
            <a:r>
              <a:rPr lang="en-US" altLang="ko-KR" dirty="0"/>
              <a:t>.</a:t>
            </a:r>
            <a:r>
              <a:rPr lang="ko-KR" altLang="en-US" dirty="0"/>
              <a:t> 되도록 무료로 플레이 할 수 있는 게임을 선호한다</a:t>
            </a:r>
            <a:r>
              <a:rPr lang="en-US" altLang="ko-KR" dirty="0"/>
              <a:t>. </a:t>
            </a:r>
            <a:r>
              <a:rPr lang="ko-KR" altLang="en-US" dirty="0"/>
              <a:t>주로 게임을 모바일 기기로 플레이하며 최근에 친구에게 </a:t>
            </a:r>
            <a:r>
              <a:rPr lang="en-US" altLang="ko-KR" dirty="0"/>
              <a:t>RPG</a:t>
            </a:r>
            <a:r>
              <a:rPr lang="ko-KR" altLang="en-US" dirty="0"/>
              <a:t>게임을 추천 받아 입문한 적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57F3B-897A-4919-AFFF-20F2CBF0D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게임에 관심은 있지만 직접 플레이한 경험이 부족하며 하나의 게임이 빠지면 해당 게임만 오랜 시간 플레이하는 경향이 있음</a:t>
            </a:r>
            <a:r>
              <a:rPr lang="en-US" altLang="ko-KR" dirty="0"/>
              <a:t>, </a:t>
            </a:r>
            <a:r>
              <a:rPr lang="ko-KR" altLang="en-US" dirty="0"/>
              <a:t>경험의 부족으로 순발력이 필요한 상황에 대처하기 힘들지만 점차 쌓이는 숙련도에 점차 적응하며 게임을 플레이함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386488-BD4A-42C1-9190-AB33F53E5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검은 사막 모바일 </a:t>
            </a:r>
            <a:r>
              <a:rPr lang="en-US" altLang="ko-KR" dirty="0"/>
              <a:t>(RPG)</a:t>
            </a:r>
            <a:endParaRPr lang="ko-KR" altLang="en-US" dirty="0"/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E583874-DD27-47D0-B996-0BDD7FD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304751"/>
              </p:ext>
            </p:extLst>
          </p:nvPr>
        </p:nvGraphicFramePr>
        <p:xfrm>
          <a:off x="1927914" y="1200568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211776E-2E94-4669-A409-F9F0A6947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41133"/>
              </p:ext>
            </p:extLst>
          </p:nvPr>
        </p:nvGraphicFramePr>
        <p:xfrm>
          <a:off x="4861556" y="3381198"/>
          <a:ext cx="6924064" cy="156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016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5552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자동전투가 무의미하다고 판단해 직접 조작해서 플레이할 수 있는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RPG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를 찾는다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유튜브 시청 중 우연히 알게 되어 플레이하게 됨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여가시간을 활용해 틈틈이 플레이함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해당 게임이 무료로 플레이 가능하다는 점에서 만족함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  <a:tr h="666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스토어에서 추천 게임 목록에 올라온 것을 발견함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게임 정보 창에서 본인이 생각하는 게임성과 동일한지 비교하며 선택함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유튜브를 통해 공략영상을 보며 조작의 숙련도와 캐릭터 성능을 올리며 진행함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기존 경험과 다른 게임 난이도에 처음에는 불만이었지만 점차 쌓이는 숙련도에 성취감을 느낌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2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671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BB3A3BF-A2E3-442D-B060-CBE8C6B19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어렸을 때부터 게임을 좋아했다</a:t>
            </a:r>
            <a:r>
              <a:rPr lang="en-US" altLang="ko-KR" dirty="0"/>
              <a:t>. </a:t>
            </a:r>
            <a:r>
              <a:rPr lang="ko-KR" altLang="en-US" dirty="0"/>
              <a:t>여가 생활을 게임을 하며 보내는 자칭 </a:t>
            </a:r>
            <a:r>
              <a:rPr lang="en-US" altLang="ko-KR" dirty="0"/>
              <a:t>‘</a:t>
            </a:r>
            <a:r>
              <a:rPr lang="ko-KR" altLang="en-US" dirty="0"/>
              <a:t>게임 덕후</a:t>
            </a:r>
            <a:r>
              <a:rPr lang="en-US" altLang="ko-KR" dirty="0"/>
              <a:t>’</a:t>
            </a:r>
            <a:r>
              <a:rPr lang="ko-KR" altLang="en-US" dirty="0"/>
              <a:t> 이며 최근에 새롭게 시작할 게임을 찾고 있다</a:t>
            </a:r>
            <a:r>
              <a:rPr lang="en-US" altLang="ko-KR" dirty="0"/>
              <a:t>.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C57F3B-897A-4919-AFFF-20F2CBF0D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386488-BD4A-42C1-9190-AB33F53E5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엔터</a:t>
            </a:r>
            <a:r>
              <a:rPr lang="ko-KR" altLang="en-US" dirty="0"/>
              <a:t> 더 </a:t>
            </a:r>
            <a:r>
              <a:rPr lang="ko-KR" altLang="en-US" dirty="0" err="1"/>
              <a:t>건즈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E583874-DD27-47D0-B996-0BDD7FD0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9FE0FD3-5F37-4070-A1AD-3181D97B8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78917"/>
              </p:ext>
            </p:extLst>
          </p:nvPr>
        </p:nvGraphicFramePr>
        <p:xfrm>
          <a:off x="4861556" y="3381198"/>
          <a:ext cx="6924064" cy="165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016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6782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ㅇㅇㄴㅁㅇ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ㅇㄴㅁ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ㄹㅇㄴㅁ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  <a:tr h="666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2836"/>
                  </a:ext>
                </a:extLst>
              </a:tr>
            </a:tbl>
          </a:graphicData>
        </a:graphic>
      </p:graphicFrame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557316"/>
              </p:ext>
            </p:extLst>
          </p:nvPr>
        </p:nvGraphicFramePr>
        <p:xfrm>
          <a:off x="1927914" y="1200568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취업 </a:t>
                      </a:r>
                      <a:r>
                        <a:rPr lang="ko-KR" altLang="en-US" sz="1100" b="0" dirty="0" err="1">
                          <a:solidFill>
                            <a:sysClr val="windowText" lastClr="000000"/>
                          </a:solidFill>
                        </a:rPr>
                        <a:t>준비생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매우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79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6232"/>
              </p:ext>
            </p:extLst>
          </p:nvPr>
        </p:nvGraphicFramePr>
        <p:xfrm>
          <a:off x="5274031" y="4007798"/>
          <a:ext cx="6338851" cy="2491621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2101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17061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47990"/>
              </p:ext>
            </p:extLst>
          </p:nvPr>
        </p:nvGraphicFramePr>
        <p:xfrm>
          <a:off x="437742" y="4007799"/>
          <a:ext cx="4758015" cy="1730805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210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140979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06900150"/>
              </p:ext>
            </p:extLst>
          </p:nvPr>
        </p:nvGraphicFramePr>
        <p:xfrm>
          <a:off x="436121" y="1246141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7194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373690"/>
            <a:ext cx="6021428" cy="2075455"/>
            <a:chOff x="4767989" y="3961713"/>
            <a:chExt cx="6313554" cy="217614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9811113" y="5842326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4" idx="1"/>
              <a:endCxn id="12" idx="2"/>
            </p:cNvCxnSpPr>
            <p:nvPr/>
          </p:nvCxnSpPr>
          <p:spPr>
            <a:xfrm rot="10800000">
              <a:off x="8612093" y="5544106"/>
              <a:ext cx="1199020" cy="445986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9ED4A79-2E59-451A-9935-A1C67A3431F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10333304" y="5702749"/>
              <a:ext cx="0" cy="13957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582629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256448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582629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3017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582629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582629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3018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282942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472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10048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pic>
        <p:nvPicPr>
          <p:cNvPr id="8" name="내용 개체 틀 13" descr="스크린샷이(가) 표시된 사진&#10;&#10;자동 생성된 설명">
            <a:extLst>
              <a:ext uri="{FF2B5EF4-FFF2-40B4-BE49-F238E27FC236}">
                <a16:creationId xmlns:a16="http://schemas.microsoft.com/office/drawing/2014/main" id="{2CEC319F-F0A6-44EB-AECE-C3E9F4B6E1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5" y="2871788"/>
            <a:ext cx="5451243" cy="3087687"/>
          </a:xfrm>
          <a:prstGeom prst="rect">
            <a:avLst/>
          </a:prstGeom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202DA9A1-83BB-4C74-9C27-6ADB56BD5A0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22638198"/>
              </p:ext>
            </p:extLst>
          </p:nvPr>
        </p:nvGraphicFramePr>
        <p:xfrm>
          <a:off x="7589838" y="2481263"/>
          <a:ext cx="4153883" cy="3283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초상화를 긴 시간 터치하는 것으로 캐릭터의 상세 능력치를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방어막 보유 개수를 보여주는 이미지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공격 받을 때 마다 감소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일정 시간 공격 받지 않을 때 회복됨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체력을 이미지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텍스트로 동시에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특성을 보여주는 이미지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터치하는 것으로 효과를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몬스터 또는 플레이어 캐릭터 이미지 상단에 체력을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graphicFrame>
        <p:nvGraphicFramePr>
          <p:cNvPr id="10" name="표 56">
            <a:extLst>
              <a:ext uri="{FF2B5EF4-FFF2-40B4-BE49-F238E27FC236}">
                <a16:creationId xmlns:a16="http://schemas.microsoft.com/office/drawing/2014/main" id="{99876522-486A-42F9-B87A-D44F1D5C911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23134107"/>
              </p:ext>
            </p:extLst>
          </p:nvPr>
        </p:nvGraphicFramePr>
        <p:xfrm>
          <a:off x="7589838" y="5777741"/>
          <a:ext cx="4153883" cy="631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23634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모티브로 했던 게임과 비슷한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357E5AD-A65E-4735-90BC-B64DD9E02224}"/>
              </a:ext>
            </a:extLst>
          </p:cNvPr>
          <p:cNvSpPr/>
          <p:nvPr/>
        </p:nvSpPr>
        <p:spPr>
          <a:xfrm>
            <a:off x="9135760" y="6421950"/>
            <a:ext cx="1055990" cy="340800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BD619-0703-4D0A-8132-2EEFEEC42434}"/>
              </a:ext>
            </a:extLst>
          </p:cNvPr>
          <p:cNvSpPr/>
          <p:nvPr/>
        </p:nvSpPr>
        <p:spPr>
          <a:xfrm>
            <a:off x="5960091" y="2543635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2C2951D0-C0DB-4551-A90C-CB19000E6E25}"/>
              </a:ext>
            </a:extLst>
          </p:cNvPr>
          <p:cNvSpPr/>
          <p:nvPr/>
        </p:nvSpPr>
        <p:spPr>
          <a:xfrm>
            <a:off x="6854707" y="3040284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16" name="직선 화살표 연결선 33">
            <a:extLst>
              <a:ext uri="{FF2B5EF4-FFF2-40B4-BE49-F238E27FC236}">
                <a16:creationId xmlns:a16="http://schemas.microsoft.com/office/drawing/2014/main" id="{9F7398F4-05DC-4CC8-BB75-D70A439055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600926" y="3154496"/>
            <a:ext cx="253781" cy="130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33">
            <a:extLst>
              <a:ext uri="{FF2B5EF4-FFF2-40B4-BE49-F238E27FC236}">
                <a16:creationId xmlns:a16="http://schemas.microsoft.com/office/drawing/2014/main" id="{4AAF4CC6-76D6-400A-BB10-66F1C731D207}"/>
              </a:ext>
            </a:extLst>
          </p:cNvPr>
          <p:cNvCxnSpPr>
            <a:cxnSpLocks/>
            <a:stCxn id="14" idx="0"/>
            <a:endCxn id="12" idx="3"/>
          </p:cNvCxnSpPr>
          <p:nvPr/>
        </p:nvCxnSpPr>
        <p:spPr>
          <a:xfrm rot="16200000" flipV="1">
            <a:off x="6730587" y="2573530"/>
            <a:ext cx="381526" cy="5519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33">
            <a:extLst>
              <a:ext uri="{FF2B5EF4-FFF2-40B4-BE49-F238E27FC236}">
                <a16:creationId xmlns:a16="http://schemas.microsoft.com/office/drawing/2014/main" id="{92917162-B47D-4C13-92F5-1CF57330BE44}"/>
              </a:ext>
            </a:extLst>
          </p:cNvPr>
          <p:cNvCxnSpPr>
            <a:cxnSpLocks/>
            <a:stCxn id="14" idx="2"/>
            <a:endCxn id="8" idx="3"/>
          </p:cNvCxnSpPr>
          <p:nvPr/>
        </p:nvCxnSpPr>
        <p:spPr>
          <a:xfrm rot="5400000">
            <a:off x="6394223" y="3612513"/>
            <a:ext cx="1146925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3879D-CC6F-4201-BEBD-67C2305AA964}"/>
              </a:ext>
            </a:extLst>
          </p:cNvPr>
          <p:cNvSpPr txBox="1"/>
          <p:nvPr/>
        </p:nvSpPr>
        <p:spPr>
          <a:xfrm>
            <a:off x="1330358" y="301698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DBDC6A-7214-419A-9717-3CB3F260CCC2}"/>
              </a:ext>
            </a:extLst>
          </p:cNvPr>
          <p:cNvSpPr txBox="1"/>
          <p:nvPr/>
        </p:nvSpPr>
        <p:spPr>
          <a:xfrm>
            <a:off x="1701764" y="315449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B5727-C098-48FE-A0AE-1850A11878A1}"/>
              </a:ext>
            </a:extLst>
          </p:cNvPr>
          <p:cNvSpPr txBox="1"/>
          <p:nvPr/>
        </p:nvSpPr>
        <p:spPr>
          <a:xfrm>
            <a:off x="2303150" y="296968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732F56-8B97-4A4C-A1DF-FA4604F2103B}"/>
              </a:ext>
            </a:extLst>
          </p:cNvPr>
          <p:cNvSpPr txBox="1"/>
          <p:nvPr/>
        </p:nvSpPr>
        <p:spPr>
          <a:xfrm>
            <a:off x="2972445" y="297730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D81AF8-6E21-431D-AEEF-CDB80801D739}"/>
              </a:ext>
            </a:extLst>
          </p:cNvPr>
          <p:cNvSpPr txBox="1"/>
          <p:nvPr/>
        </p:nvSpPr>
        <p:spPr>
          <a:xfrm>
            <a:off x="4993635" y="2954357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F0C853-A0B2-4058-A4AA-5FE9C189B472}"/>
              </a:ext>
            </a:extLst>
          </p:cNvPr>
          <p:cNvSpPr/>
          <p:nvPr/>
        </p:nvSpPr>
        <p:spPr>
          <a:xfrm>
            <a:off x="433429" y="381989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6C27087-424C-4C7C-914A-0EAE15576685}"/>
              </a:ext>
            </a:extLst>
          </p:cNvPr>
          <p:cNvCxnSpPr>
            <a:cxnSpLocks/>
            <a:stCxn id="29" idx="2"/>
            <a:endCxn id="8" idx="1"/>
          </p:cNvCxnSpPr>
          <p:nvPr/>
        </p:nvCxnSpPr>
        <p:spPr>
          <a:xfrm rot="16200000" flipH="1">
            <a:off x="874380" y="4003227"/>
            <a:ext cx="365496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65FB1D3-B24C-481B-877B-054EC61DBDFC}"/>
              </a:ext>
            </a:extLst>
          </p:cNvPr>
          <p:cNvSpPr txBox="1"/>
          <p:nvPr/>
        </p:nvSpPr>
        <p:spPr>
          <a:xfrm>
            <a:off x="2793086" y="384216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33429" y="-1485527"/>
            <a:ext cx="10785325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</a:rPr>
              <a:t>적어도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전투화면은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기획의도나</a:t>
            </a:r>
            <a:r>
              <a:rPr lang="ko-KR" altLang="en-US" b="1" dirty="0" smtClean="0">
                <a:solidFill>
                  <a:srgbClr val="FF0000"/>
                </a:solidFill>
              </a:rPr>
              <a:t> 방향성을 갖고 설계해야 하지만 그 부분에 대한 설명이 없다</a:t>
            </a:r>
            <a:r>
              <a:rPr lang="en-US" altLang="ko-KR" b="1" dirty="0" smtClean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rgbClr val="FF0000"/>
                </a:solidFill>
              </a:rPr>
              <a:t>시간 관련 스킬을 사용하게 되었을 때 변하는 요소는 없을까</a:t>
            </a:r>
            <a:r>
              <a:rPr lang="en-US" altLang="ko-KR" b="1" dirty="0" smtClean="0">
                <a:solidFill>
                  <a:srgbClr val="FF0000"/>
                </a:solidFill>
              </a:rPr>
              <a:t>? </a:t>
            </a:r>
            <a:r>
              <a:rPr lang="ko-KR" altLang="en-US" b="1" dirty="0" smtClean="0">
                <a:solidFill>
                  <a:srgbClr val="FF0000"/>
                </a:solidFill>
              </a:rPr>
              <a:t>조작 스틱은 사각형이 아니라 원으로 두고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FF0000"/>
                </a:solidFill>
              </a:rPr>
              <a:t>설명하는 것이 더 직관적이다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C27E7-61C0-4DCA-A3FB-E8FF674C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199C0C5-C699-40B5-81A1-9B137891B7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9C446F-CA03-44DC-840E-87F3D75CD4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pic>
        <p:nvPicPr>
          <p:cNvPr id="8" name="내용 개체 틀 13" descr="스크린샷이(가) 표시된 사진&#10;&#10;자동 생성된 설명">
            <a:extLst>
              <a:ext uri="{FF2B5EF4-FFF2-40B4-BE49-F238E27FC236}">
                <a16:creationId xmlns:a16="http://schemas.microsoft.com/office/drawing/2014/main" id="{72992F17-04E7-4E4A-A983-A14AD9EB159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5" y="2871788"/>
            <a:ext cx="5451243" cy="3087687"/>
          </a:xfrm>
        </p:spPr>
      </p:pic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22D82D74-ED4F-41DC-BBD7-ECA73C744C2F}"/>
              </a:ext>
            </a:extLst>
          </p:cNvPr>
          <p:cNvSpPr/>
          <p:nvPr/>
        </p:nvSpPr>
        <p:spPr>
          <a:xfrm>
            <a:off x="4399743" y="248194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1" name="직선 화살표 연결선 33">
            <a:extLst>
              <a:ext uri="{FF2B5EF4-FFF2-40B4-BE49-F238E27FC236}">
                <a16:creationId xmlns:a16="http://schemas.microsoft.com/office/drawing/2014/main" id="{4D4A7AD6-C5E9-4D18-8394-4A8DAF31D1C7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5418057" y="2263109"/>
            <a:ext cx="440935" cy="110702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33">
            <a:extLst>
              <a:ext uri="{FF2B5EF4-FFF2-40B4-BE49-F238E27FC236}">
                <a16:creationId xmlns:a16="http://schemas.microsoft.com/office/drawing/2014/main" id="{B3C0E376-7504-4764-8CA6-5EC6AC5DA7B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014947" y="2596153"/>
            <a:ext cx="384797" cy="2711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A3A328-F648-4010-BACE-7555A8D414E5}"/>
              </a:ext>
            </a:extLst>
          </p:cNvPr>
          <p:cNvSpPr txBox="1"/>
          <p:nvPr/>
        </p:nvSpPr>
        <p:spPr>
          <a:xfrm>
            <a:off x="4342999" y="3483643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C344D-9B53-4AA2-BD3C-23F465803FD1}"/>
              </a:ext>
            </a:extLst>
          </p:cNvPr>
          <p:cNvSpPr txBox="1"/>
          <p:nvPr/>
        </p:nvSpPr>
        <p:spPr>
          <a:xfrm>
            <a:off x="5992349" y="3032294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95ACD-243F-428A-9DCD-78E32BC9E786}"/>
              </a:ext>
            </a:extLst>
          </p:cNvPr>
          <p:cNvSpPr txBox="1"/>
          <p:nvPr/>
        </p:nvSpPr>
        <p:spPr>
          <a:xfrm>
            <a:off x="6041497" y="3760642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9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171025-8981-4E34-9E69-735F468C6584}"/>
              </a:ext>
            </a:extLst>
          </p:cNvPr>
          <p:cNvSpPr/>
          <p:nvPr/>
        </p:nvSpPr>
        <p:spPr>
          <a:xfrm>
            <a:off x="434975" y="38030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2D24261-DD1A-4FB5-9229-53A4CEE39E75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 rot="16200000" flipH="1">
            <a:off x="866721" y="3995568"/>
            <a:ext cx="382360" cy="45776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F51656-49CE-40AF-A765-D51C4FC62894}"/>
              </a:ext>
            </a:extLst>
          </p:cNvPr>
          <p:cNvSpPr/>
          <p:nvPr/>
        </p:nvSpPr>
        <p:spPr>
          <a:xfrm>
            <a:off x="4145481" y="3762866"/>
            <a:ext cx="708024" cy="16680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E9CD563-B7C2-4E91-B05E-C0CEC5F7FB0A}"/>
              </a:ext>
            </a:extLst>
          </p:cNvPr>
          <p:cNvSpPr/>
          <p:nvPr/>
        </p:nvSpPr>
        <p:spPr>
          <a:xfrm>
            <a:off x="4257757" y="3955967"/>
            <a:ext cx="425572" cy="7349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NPC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21" name="표 13">
            <a:extLst>
              <a:ext uri="{FF2B5EF4-FFF2-40B4-BE49-F238E27FC236}">
                <a16:creationId xmlns:a16="http://schemas.microsoft.com/office/drawing/2014/main" id="{856D3B32-E502-406C-80FB-1A492EF8461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680260696"/>
              </p:ext>
            </p:extLst>
          </p:nvPr>
        </p:nvGraphicFramePr>
        <p:xfrm>
          <a:off x="7589837" y="2481263"/>
          <a:ext cx="4153581" cy="2770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369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이미지와 버튼이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방을 클리어 하면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등장한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이미지 위에 이름 텍스트가 출력됨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근처로 이동하면 공격 버튼을 상호작용으로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비전투시 방 진행사항을 보여주는 이미지와 텍스트를 출력함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시 무기 교체하여 전투 진행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무기 이미지를 긴 시간 터치하는 것으로 성능을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26052"/>
                  </a:ext>
                </a:extLst>
              </a:tr>
            </a:tbl>
          </a:graphicData>
        </a:graphic>
      </p:graphicFrame>
      <p:graphicFrame>
        <p:nvGraphicFramePr>
          <p:cNvPr id="22" name="표 56">
            <a:extLst>
              <a:ext uri="{FF2B5EF4-FFF2-40B4-BE49-F238E27FC236}">
                <a16:creationId xmlns:a16="http://schemas.microsoft.com/office/drawing/2014/main" id="{F4321855-D0CB-4D95-94D1-9BB555E57B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0075882"/>
              </p:ext>
            </p:extLst>
          </p:nvPr>
        </p:nvGraphicFramePr>
        <p:xfrm>
          <a:off x="7589838" y="5331511"/>
          <a:ext cx="4153580" cy="1018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58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2483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68257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46C3EFF1-D3B5-42AB-8366-A00D489D1D18}"/>
              </a:ext>
            </a:extLst>
          </p:cNvPr>
          <p:cNvSpPr/>
          <p:nvPr/>
        </p:nvSpPr>
        <p:spPr>
          <a:xfrm>
            <a:off x="9345158" y="6350000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EF1FCC-E178-4016-8E6D-07080431FA56}"/>
              </a:ext>
            </a:extLst>
          </p:cNvPr>
          <p:cNvSpPr txBox="1"/>
          <p:nvPr/>
        </p:nvSpPr>
        <p:spPr>
          <a:xfrm>
            <a:off x="6338650" y="494033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991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825B5-E785-4542-868A-78DBFD27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F43886-8E90-4DEC-A4C8-711B222811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D0D991-9FE8-495F-94AE-A97C17ECA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보스방에 유저가 입장했을 때 </a:t>
            </a:r>
            <a:r>
              <a:rPr lang="en-US" altLang="ko-KR" dirty="0"/>
              <a:t>UI </a:t>
            </a:r>
            <a:r>
              <a:rPr lang="ko-KR" altLang="en-US" dirty="0"/>
              <a:t>변경되는 요소 표현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6EC3F39F-4A2A-4E5C-8832-1A174894122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355078773"/>
              </p:ext>
            </p:extLst>
          </p:nvPr>
        </p:nvGraphicFramePr>
        <p:xfrm>
          <a:off x="7589838" y="2481263"/>
          <a:ext cx="415388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이름과 레벨을 통해 난이도를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보스의 행동이 다른 일반 </a:t>
                      </a:r>
                      <a:r>
                        <a:rPr lang="ko-KR" altLang="en-US" sz="1000" dirty="0" err="1"/>
                        <a:t>몬스터들에</a:t>
                      </a:r>
                      <a:r>
                        <a:rPr lang="ko-KR" altLang="en-US" sz="1000" dirty="0"/>
                        <a:t> 비해 역동적임으로 유저에게 체력 정보를 전달하기 힘들어 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0ACABDCE-F038-40AD-927A-242D2B21039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927521382"/>
              </p:ext>
            </p:extLst>
          </p:nvPr>
        </p:nvGraphicFramePr>
        <p:xfrm>
          <a:off x="7589838" y="4994710"/>
          <a:ext cx="4153882" cy="1387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0214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8">
            <a:extLst>
              <a:ext uri="{FF2B5EF4-FFF2-40B4-BE49-F238E27FC236}">
                <a16:creationId xmlns:a16="http://schemas.microsoft.com/office/drawing/2014/main" id="{97E2B3CF-E4B2-4C29-8ABD-5D80002D12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E2DBEB-BCE9-4F11-81D0-DA8FDD10A373}"/>
              </a:ext>
            </a:extLst>
          </p:cNvPr>
          <p:cNvSpPr txBox="1"/>
          <p:nvPr/>
        </p:nvSpPr>
        <p:spPr>
          <a:xfrm>
            <a:off x="1314825" y="3322073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C101C1-64B7-4834-B559-10D2A96C7606}"/>
              </a:ext>
            </a:extLst>
          </p:cNvPr>
          <p:cNvSpPr/>
          <p:nvPr/>
        </p:nvSpPr>
        <p:spPr>
          <a:xfrm>
            <a:off x="2154336" y="3598323"/>
            <a:ext cx="1474235" cy="16680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0B68FB-7442-4970-B75D-3108E3D489A2}"/>
              </a:ext>
            </a:extLst>
          </p:cNvPr>
          <p:cNvSpPr/>
          <p:nvPr/>
        </p:nvSpPr>
        <p:spPr>
          <a:xfrm>
            <a:off x="2161217" y="3602175"/>
            <a:ext cx="1178682" cy="16680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672748-E391-418B-B349-430F3B5E7584}"/>
              </a:ext>
            </a:extLst>
          </p:cNvPr>
          <p:cNvSpPr txBox="1"/>
          <p:nvPr/>
        </p:nvSpPr>
        <p:spPr>
          <a:xfrm>
            <a:off x="2691764" y="3528098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CC4702-7FE1-4FE5-991E-BAE3D3E5C5D0}"/>
              </a:ext>
            </a:extLst>
          </p:cNvPr>
          <p:cNvSpPr/>
          <p:nvPr/>
        </p:nvSpPr>
        <p:spPr>
          <a:xfrm>
            <a:off x="2364946" y="3835357"/>
            <a:ext cx="1061715" cy="115935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몬스터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70D8C3-A3BC-411D-9A8B-9D4156148D2E}"/>
              </a:ext>
            </a:extLst>
          </p:cNvPr>
          <p:cNvSpPr/>
          <p:nvPr/>
        </p:nvSpPr>
        <p:spPr>
          <a:xfrm>
            <a:off x="462495" y="372023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661409F-D93C-4F2F-8233-41AC8310DDE6}"/>
              </a:ext>
            </a:extLst>
          </p:cNvPr>
          <p:cNvCxnSpPr>
            <a:cxnSpLocks/>
            <a:stCxn id="18" idx="2"/>
            <a:endCxn id="10" idx="1"/>
          </p:cNvCxnSpPr>
          <p:nvPr/>
        </p:nvCxnSpPr>
        <p:spPr>
          <a:xfrm rot="16200000" flipH="1">
            <a:off x="840533" y="3966483"/>
            <a:ext cx="465153" cy="43314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02D180-471F-4B0C-ACEC-38C35F9F95B8}"/>
              </a:ext>
            </a:extLst>
          </p:cNvPr>
          <p:cNvSpPr txBox="1"/>
          <p:nvPr/>
        </p:nvSpPr>
        <p:spPr>
          <a:xfrm>
            <a:off x="3803986" y="291564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434929-BBEC-4A86-81EE-9D90853C4A85}"/>
              </a:ext>
            </a:extLst>
          </p:cNvPr>
          <p:cNvSpPr txBox="1"/>
          <p:nvPr/>
        </p:nvSpPr>
        <p:spPr>
          <a:xfrm>
            <a:off x="3820924" y="3138556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640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A5330-1FE6-4E4A-A4F2-C2E9F3DF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5623174"/>
              </p:ext>
            </p:extLst>
          </p:nvPr>
        </p:nvGraphicFramePr>
        <p:xfrm>
          <a:off x="7589837" y="2481263"/>
          <a:ext cx="4153883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착용중인 무기에 따라 출력되는 캐릭터의 외형이 변경됨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전투 화면에서도 캐릭터 출력을 동일하게 진행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착용된 무기에 따라 캐릭터의 성능 값이 변경되는 것을 유저가 확인하기 쉽도록 하기 쉽도록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50431435-2A78-4589-B59C-B13687B3A11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804596810"/>
              </p:ext>
            </p:extLst>
          </p:nvPr>
        </p:nvGraphicFramePr>
        <p:xfrm>
          <a:off x="7589838" y="5184775"/>
          <a:ext cx="4153882" cy="1177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F75B32B8-7BA5-41CE-A340-2FEF09D636B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97341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399430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399430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399430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629131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399430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629131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841946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846610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8899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723139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777974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777974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777974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777974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5284920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446493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626586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629131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95776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890117-927A-4BE6-932E-9CF64F6EB430}"/>
              </a:ext>
            </a:extLst>
          </p:cNvPr>
          <p:cNvSpPr txBox="1"/>
          <p:nvPr/>
        </p:nvSpPr>
        <p:spPr>
          <a:xfrm>
            <a:off x="1613364" y="362913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C58258-A3F2-49A0-BD8B-6A15D761200E}"/>
              </a:ext>
            </a:extLst>
          </p:cNvPr>
          <p:cNvSpPr txBox="1"/>
          <p:nvPr/>
        </p:nvSpPr>
        <p:spPr>
          <a:xfrm>
            <a:off x="2504675" y="3629131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516400-E573-4336-B2F1-291CCE1C2791}"/>
              </a:ext>
            </a:extLst>
          </p:cNvPr>
          <p:cNvSpPr txBox="1"/>
          <p:nvPr/>
        </p:nvSpPr>
        <p:spPr>
          <a:xfrm>
            <a:off x="3843222" y="3398099"/>
            <a:ext cx="39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1D08D-A419-4442-A841-B234196F12CC}"/>
              </a:ext>
            </a:extLst>
          </p:cNvPr>
          <p:cNvSpPr txBox="1"/>
          <p:nvPr/>
        </p:nvSpPr>
        <p:spPr>
          <a:xfrm>
            <a:off x="5626299" y="3026900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D4D6A1-9A18-4327-A459-D0F5506B0B1C}"/>
              </a:ext>
            </a:extLst>
          </p:cNvPr>
          <p:cNvSpPr txBox="1"/>
          <p:nvPr/>
        </p:nvSpPr>
        <p:spPr>
          <a:xfrm>
            <a:off x="1829169" y="4872632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73324-3EE6-4C24-81B6-26E10DFE8583}"/>
              </a:ext>
            </a:extLst>
          </p:cNvPr>
          <p:cNvSpPr txBox="1"/>
          <p:nvPr/>
        </p:nvSpPr>
        <p:spPr>
          <a:xfrm>
            <a:off x="3805152" y="3871868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0E8DB-A4DF-4FE2-A1DB-8C420D776461}"/>
              </a:ext>
            </a:extLst>
          </p:cNvPr>
          <p:cNvSpPr txBox="1"/>
          <p:nvPr/>
        </p:nvSpPr>
        <p:spPr>
          <a:xfrm>
            <a:off x="3782486" y="4613363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894BA-084D-40D9-BF19-55330473CABE}"/>
              </a:ext>
            </a:extLst>
          </p:cNvPr>
          <p:cNvSpPr txBox="1"/>
          <p:nvPr/>
        </p:nvSpPr>
        <p:spPr>
          <a:xfrm>
            <a:off x="5231710" y="4704819"/>
            <a:ext cx="258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886876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398099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3117121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860279" y="3986227"/>
            <a:ext cx="391835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809460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3001998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628344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561099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791557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B3675-EF7C-4CDE-ABA2-F51FCC4A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872769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A4406B-FF20-4538-84A9-F0EC105D07A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690251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707739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925319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966236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309154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649618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3321788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4109953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3AC4E8-2ABD-4B35-B436-9FE7BE7F3001}"/>
              </a:ext>
            </a:extLst>
          </p:cNvPr>
          <p:cNvSpPr/>
          <p:nvPr/>
        </p:nvSpPr>
        <p:spPr>
          <a:xfrm>
            <a:off x="1337164" y="294130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E4E160-1B9F-4E9B-BCCE-CAD17AFFA498}"/>
              </a:ext>
            </a:extLst>
          </p:cNvPr>
          <p:cNvSpPr/>
          <p:nvPr/>
        </p:nvSpPr>
        <p:spPr>
          <a:xfrm>
            <a:off x="4578962" y="325863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7EAF79E-4CE5-4FC6-8358-BDF72C8A0FF6}"/>
              </a:ext>
            </a:extLst>
          </p:cNvPr>
          <p:cNvSpPr/>
          <p:nvPr/>
        </p:nvSpPr>
        <p:spPr>
          <a:xfrm>
            <a:off x="2499520" y="4834140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DA9E8AF-AD0F-45B7-9AFD-6F9E7E69B783}"/>
              </a:ext>
            </a:extLst>
          </p:cNvPr>
          <p:cNvSpPr/>
          <p:nvPr/>
        </p:nvSpPr>
        <p:spPr>
          <a:xfrm>
            <a:off x="5658900" y="484284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30F70-2CAA-4E9D-AD7A-F98952B9B1DE}"/>
              </a:ext>
            </a:extLst>
          </p:cNvPr>
          <p:cNvSpPr/>
          <p:nvPr/>
        </p:nvSpPr>
        <p:spPr>
          <a:xfrm>
            <a:off x="2737824" y="5476004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B314FB6-E450-4F69-954C-836C4A3C4634}"/>
              </a:ext>
            </a:extLst>
          </p:cNvPr>
          <p:cNvSpPr/>
          <p:nvPr/>
        </p:nvSpPr>
        <p:spPr>
          <a:xfrm>
            <a:off x="3643482" y="376001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07CB4D-E0B8-4A59-9403-A865B6EE6F5D}"/>
              </a:ext>
            </a:extLst>
          </p:cNvPr>
          <p:cNvSpPr/>
          <p:nvPr/>
        </p:nvSpPr>
        <p:spPr>
          <a:xfrm>
            <a:off x="1896422" y="384156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77126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18161" y="3816676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9159086"/>
              </p:ext>
            </p:extLst>
          </p:nvPr>
        </p:nvGraphicFramePr>
        <p:xfrm>
          <a:off x="7589837" y="2481263"/>
          <a:ext cx="4152515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02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5493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창으로 출력 시 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우측에 인벤토리 내용이 등장하며 팝업 출력 시 기본으로 착용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아이템에 부여된 할인율을 이미지와 텍스트로 아이템 이미지 위에 출력해 확인하기 쉽도록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이미지를 터치해 선택을 할 수 있으며 탭이동시 선택이 취소됨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선택한 아이템을 구매 또는 판매하는 기능을 수행하며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판매의 경우 상단에 판매 시 획득가능한 재화양을 출력해줌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팝업창의 가장자리 빈 곳을 터치하면 팝업창을 종료할 수 있음을 알려주는 텍스트와 함께 상단에 </a:t>
                      </a:r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버튼을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164371"/>
                  </a:ext>
                </a:extLst>
              </a:tr>
            </a:tbl>
          </a:graphicData>
        </a:graphic>
      </p:graphicFrame>
      <p:graphicFrame>
        <p:nvGraphicFramePr>
          <p:cNvPr id="82" name="표 56">
            <a:extLst>
              <a:ext uri="{FF2B5EF4-FFF2-40B4-BE49-F238E27FC236}">
                <a16:creationId xmlns:a16="http://schemas.microsoft.com/office/drawing/2014/main" id="{A9290557-46FC-4784-B7D8-7FC9DFF1E46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23012924"/>
              </p:ext>
            </p:extLst>
          </p:nvPr>
        </p:nvGraphicFramePr>
        <p:xfrm>
          <a:off x="7589838" y="5998419"/>
          <a:ext cx="415251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514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21448"/>
              </p:ext>
            </p:extLst>
          </p:nvPr>
        </p:nvGraphicFramePr>
        <p:xfrm>
          <a:off x="419100" y="1221596"/>
          <a:ext cx="11315700" cy="519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19.12.05()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72270-0FEB-44E2-B9D4-6C6BC52B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373275853"/>
              </p:ext>
            </p:extLst>
          </p:nvPr>
        </p:nvGraphicFramePr>
        <p:xfrm>
          <a:off x="7589838" y="2481263"/>
          <a:ext cx="4153882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아이템을 선택해 슬롯에 놓을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첫번째로 선택하는 아이템이 강화의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두 번째로 선택하는 아이템이 재료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선택한 아이템 이미지를 한번 더 터치하는 것으로 선택해제가 가능하며 동시에 강화 탭의 아이템 이미지를 터치하는 것으로 선택해제가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개의 아이템이 선택 되었을 때 결과 아이템 이미지가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 진행 방식을 설명해주는 텍스트를 출력하며 모든 아이템이 선택되면 대상 아이템의 강화이전 능력치와 강화 이후 능력치를 비교해주는 텍스트와 이미지를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0A0F0395-4A7E-414A-B517-FED844E9AB8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53538746"/>
              </p:ext>
            </p:extLst>
          </p:nvPr>
        </p:nvGraphicFramePr>
        <p:xfrm>
          <a:off x="7589838" y="5740400"/>
          <a:ext cx="4153883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4528024D-5FC7-4DA8-AC10-A661C085FF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9681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65607" y="3767132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76656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9811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62071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56" y="3802750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60620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202561" y="3860952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35762" y="5048340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66766" y="4877824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17644" y="4941239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608298" y="4229008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06" y="5068053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59322A-660B-4683-8FE7-B3DC8E31BDF5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78F610-1ED2-4849-8FBB-F4E1F84DE0EC}"/>
              </a:ext>
            </a:extLst>
          </p:cNvPr>
          <p:cNvSpPr/>
          <p:nvPr/>
        </p:nvSpPr>
        <p:spPr>
          <a:xfrm>
            <a:off x="1597114" y="365045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0D8F1C-6E5A-444A-AEB9-5CA3E12D715D}"/>
              </a:ext>
            </a:extLst>
          </p:cNvPr>
          <p:cNvSpPr/>
          <p:nvPr/>
        </p:nvSpPr>
        <p:spPr>
          <a:xfrm>
            <a:off x="2604586" y="363995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2686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8660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27078" y="6001798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92384" y="4514063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51C8F0-49FC-4479-B39E-5B94F1040B47}"/>
              </a:ext>
            </a:extLst>
          </p:cNvPr>
          <p:cNvSpPr/>
          <p:nvPr/>
        </p:nvSpPr>
        <p:spPr>
          <a:xfrm>
            <a:off x="3571144" y="364630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319CA2-00E6-44DA-BFF1-6AF08FC42B45}"/>
              </a:ext>
            </a:extLst>
          </p:cNvPr>
          <p:cNvSpPr/>
          <p:nvPr/>
        </p:nvSpPr>
        <p:spPr>
          <a:xfrm>
            <a:off x="1582915" y="414180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66306" y="2778445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63E92-8829-44AC-9F98-233848DC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911580"/>
              </p:ext>
            </p:extLst>
          </p:nvPr>
        </p:nvGraphicFramePr>
        <p:xfrm>
          <a:off x="7589838" y="2481263"/>
          <a:ext cx="4153883" cy="3072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 선택 가능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터치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특성 정보 우측 정보 창에 출력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우측 인벤토리에서 선택한 아이템이 출력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선택한 아이템의 특성 아이콘이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부여된 특성에 대한 정보를 해당 특성 이미지를 터치하는 것으로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버튼을 터치하는 것으로 우측에 랜덤으로 특성 리스트가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 다시 생성됨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66282215"/>
              </p:ext>
            </p:extLst>
          </p:nvPr>
        </p:nvGraphicFramePr>
        <p:xfrm>
          <a:off x="7589837" y="5568510"/>
          <a:ext cx="4153883" cy="83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46444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63E92-8829-44AC-9F98-233848DC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/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2454291"/>
              </p:ext>
            </p:extLst>
          </p:nvPr>
        </p:nvGraphicFramePr>
        <p:xfrm>
          <a:off x="7589838" y="2481263"/>
          <a:ext cx="4153883" cy="18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랜덤으로 출력된 특성 이미지를 터치하는 것으로 선택할 수 있으며 다시 한번 더 터치하는 것으로 선택해제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버튼으로 선택한 특성을 상단의 현태 특성 위치에 저장함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특성 </a:t>
                      </a:r>
                      <a:r>
                        <a:rPr lang="en-US" altLang="ko-KR" sz="1000" dirty="0"/>
                        <a:t>1, </a:t>
                      </a:r>
                      <a:r>
                        <a:rPr lang="ko-KR" altLang="en-US" sz="1000" dirty="0"/>
                        <a:t>특성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로 분류해 신규 특성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는 특성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자리에만 저장이 가능하도록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091591716"/>
              </p:ext>
            </p:extLst>
          </p:nvPr>
        </p:nvGraphicFramePr>
        <p:xfrm>
          <a:off x="7589837" y="4551193"/>
          <a:ext cx="4153883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51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842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CB843-8578-4461-B603-8FE9FE95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00776682"/>
              </p:ext>
            </p:extLst>
          </p:nvPr>
        </p:nvGraphicFramePr>
        <p:xfrm>
          <a:off x="7589837" y="2481263"/>
          <a:ext cx="4153883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첫번째로 선택하는 아이템이 기준으로 재료로 사용할 아이템을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가지 선택지를 유저에게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하나는 기존 아이템을 기준으로 재료 아이템을 재료로 사용해 강화 수치와 특성만 옮기는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다음은 두 아이템을 재료로 새로운 아이템을 만드는 것으로 강화 등급과 특성이 랜덤으로 생성되는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안내 텍스트가 아이템 선택 이미지 하단에 출력되고 아이템을 모두 선택하게 되면 아이템의 능력치를 비교 할 수 있도록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1740C8AE-1804-4921-B0BD-A53A406ECA9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540269796"/>
              </p:ext>
            </p:extLst>
          </p:nvPr>
        </p:nvGraphicFramePr>
        <p:xfrm>
          <a:off x="7589838" y="5422901"/>
          <a:ext cx="4153882" cy="96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07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6033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871788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13BF4-556F-491C-8BB4-8E87BDD13693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806858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806858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/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772396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5057106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5089275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4370891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sp>
        <p:nvSpPr>
          <p:cNvPr id="50" name="모서리가 둥근 사각형 설명선 15">
            <a:extLst>
              <a:ext uri="{FF2B5EF4-FFF2-40B4-BE49-F238E27FC236}">
                <a16:creationId xmlns:a16="http://schemas.microsoft.com/office/drawing/2014/main" id="{D73518BA-D76A-4603-A2FD-F824CA99767B}"/>
              </a:ext>
            </a:extLst>
          </p:cNvPr>
          <p:cNvSpPr/>
          <p:nvPr/>
        </p:nvSpPr>
        <p:spPr>
          <a:xfrm>
            <a:off x="3100643" y="4332809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성능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38" y="3858085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879968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192020" y="3896889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28332" y="3843348"/>
            <a:ext cx="326822" cy="26994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607507-FACF-46FF-8161-57F98F9D381D}"/>
              </a:ext>
            </a:extLst>
          </p:cNvPr>
          <p:cNvSpPr/>
          <p:nvPr/>
        </p:nvSpPr>
        <p:spPr>
          <a:xfrm>
            <a:off x="1410122" y="349110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11A59F-2BA1-4AB5-9B20-64AF56263D86}"/>
              </a:ext>
            </a:extLst>
          </p:cNvPr>
          <p:cNvSpPr/>
          <p:nvPr/>
        </p:nvSpPr>
        <p:spPr>
          <a:xfrm>
            <a:off x="3066699" y="344036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5375664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/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5383843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BBD8C-68FE-4838-A75D-E50B667D0AED}"/>
              </a:ext>
            </a:extLst>
          </p:cNvPr>
          <p:cNvSpPr/>
          <p:nvPr/>
        </p:nvSpPr>
        <p:spPr>
          <a:xfrm>
            <a:off x="1555286" y="43490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79889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E5172-66A2-493C-82BA-4F14707E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D4457E6-DB34-4FF7-9DF8-72B1A75919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설정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1C23B8-3FFF-4F6B-A936-F70FCBF7B1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화면에서 설정 버튼을 눌렀을 때 출력되는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FA4A2859-2FFD-4D6A-AE01-1096EC7046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442A146-E2BB-494F-9AD9-985719EF6104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4A91D096-C606-4EDD-842B-B3822693BF36}"/>
              </a:ext>
            </a:extLst>
          </p:cNvPr>
          <p:cNvSpPr/>
          <p:nvPr/>
        </p:nvSpPr>
        <p:spPr>
          <a:xfrm>
            <a:off x="1289681" y="2871787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C50473-9798-4EE3-9271-B50493819B88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428E13-1C65-4341-8ED4-1684BBAB2A21}"/>
              </a:ext>
            </a:extLst>
          </p:cNvPr>
          <p:cNvSpPr/>
          <p:nvPr/>
        </p:nvSpPr>
        <p:spPr>
          <a:xfrm>
            <a:off x="6389447" y="25714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59917E68-1863-4120-91C3-1430A306E1C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1919"/>
            <a:ext cx="336790" cy="3634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1F83D7-9A82-404B-89FC-68E3D09D094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C35C1D-67A5-422B-BCCE-BF9EEC0F2F6E}"/>
              </a:ext>
            </a:extLst>
          </p:cNvPr>
          <p:cNvSpPr/>
          <p:nvPr/>
        </p:nvSpPr>
        <p:spPr>
          <a:xfrm>
            <a:off x="2703951" y="3398673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18F7D4-5BAF-4E4D-AB4B-09BCF29C5C73}"/>
              </a:ext>
            </a:extLst>
          </p:cNvPr>
          <p:cNvSpPr/>
          <p:nvPr/>
        </p:nvSpPr>
        <p:spPr>
          <a:xfrm>
            <a:off x="3573619" y="3398673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4FE3460E-5EE8-4994-B717-644A1AAB0BAB}"/>
              </a:ext>
            </a:extLst>
          </p:cNvPr>
          <p:cNvSpPr/>
          <p:nvPr/>
        </p:nvSpPr>
        <p:spPr>
          <a:xfrm>
            <a:off x="1289681" y="3768868"/>
            <a:ext cx="5445449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A9D0E0-0029-4A00-A189-6C004A36DB83}"/>
              </a:ext>
            </a:extLst>
          </p:cNvPr>
          <p:cNvGrpSpPr/>
          <p:nvPr/>
        </p:nvGrpSpPr>
        <p:grpSpPr>
          <a:xfrm>
            <a:off x="2944047" y="3455704"/>
            <a:ext cx="1178116" cy="284858"/>
            <a:chOff x="960538" y="2758943"/>
            <a:chExt cx="723233" cy="17487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A5A061A-CA1A-44C4-9106-9F1F6F96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38" y="2758943"/>
              <a:ext cx="179180" cy="1748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F0CE147-C579-442C-98D5-4CB64377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727" y="2772386"/>
              <a:ext cx="141044" cy="129209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07B6C6-4395-4F22-821F-DF9EE64CA9B1}"/>
              </a:ext>
            </a:extLst>
          </p:cNvPr>
          <p:cNvSpPr/>
          <p:nvPr/>
        </p:nvSpPr>
        <p:spPr>
          <a:xfrm>
            <a:off x="4476597" y="3398673"/>
            <a:ext cx="815445" cy="370195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2A257F9-8C29-4A2F-97B5-7224AF8DF32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48" y="3463610"/>
            <a:ext cx="258738" cy="2587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CCBF49-A8B6-4655-8CAB-1451157380D6}"/>
              </a:ext>
            </a:extLst>
          </p:cNvPr>
          <p:cNvSpPr/>
          <p:nvPr/>
        </p:nvSpPr>
        <p:spPr>
          <a:xfrm>
            <a:off x="2217873" y="3934934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진행 정보가 저장되어 다음에 플레이 가능합니다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41BBE7-91F6-4FF4-8374-E21BA8342B1D}"/>
              </a:ext>
            </a:extLst>
          </p:cNvPr>
          <p:cNvSpPr/>
          <p:nvPr/>
        </p:nvSpPr>
        <p:spPr>
          <a:xfrm>
            <a:off x="2858069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27DEA4-F33E-44F9-9EB4-4A8DBE242D00}"/>
              </a:ext>
            </a:extLst>
          </p:cNvPr>
          <p:cNvSpPr/>
          <p:nvPr/>
        </p:nvSpPr>
        <p:spPr>
          <a:xfrm>
            <a:off x="3619343" y="310504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F2D7CC-D38D-4A8D-A3FB-5C0AC04D7E4B}"/>
              </a:ext>
            </a:extLst>
          </p:cNvPr>
          <p:cNvSpPr/>
          <p:nvPr/>
        </p:nvSpPr>
        <p:spPr>
          <a:xfrm>
            <a:off x="2217872" y="384094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063E1B-BD5D-462E-86B3-8768EDAB4E26}"/>
              </a:ext>
            </a:extLst>
          </p:cNvPr>
          <p:cNvSpPr/>
          <p:nvPr/>
        </p:nvSpPr>
        <p:spPr>
          <a:xfrm>
            <a:off x="2417380" y="3239138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06456A-6583-42E3-9A3B-86E229938B50}"/>
              </a:ext>
            </a:extLst>
          </p:cNvPr>
          <p:cNvSpPr/>
          <p:nvPr/>
        </p:nvSpPr>
        <p:spPr>
          <a:xfrm>
            <a:off x="4021903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아니오</a:t>
            </a:r>
            <a:endParaRPr lang="ko-KR" altLang="en-US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31" name="표 13">
            <a:extLst>
              <a:ext uri="{FF2B5EF4-FFF2-40B4-BE49-F238E27FC236}">
                <a16:creationId xmlns:a16="http://schemas.microsoft.com/office/drawing/2014/main" id="{25E1C283-86B8-4316-B17B-3572CA77C0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63215785"/>
              </p:ext>
            </p:extLst>
          </p:nvPr>
        </p:nvGraphicFramePr>
        <p:xfrm>
          <a:off x="7589838" y="2481263"/>
          <a:ext cx="4153882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결과에 따라 값을 저장하는 것과 초기화되는 것이 나뉘기 때문에 데이터 충돌을 막기 위해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종료할 것인지 확인하는 텍스트가 출력되며 유저가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예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를 선택하게 되면 일시적으로 데이터가 저장되어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32" name="표 56">
            <a:extLst>
              <a:ext uri="{FF2B5EF4-FFF2-40B4-BE49-F238E27FC236}">
                <a16:creationId xmlns:a16="http://schemas.microsoft.com/office/drawing/2014/main" id="{531E8450-437B-42D4-8D34-475335B9C5D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19058562"/>
              </p:ext>
            </p:extLst>
          </p:nvPr>
        </p:nvGraphicFramePr>
        <p:xfrm>
          <a:off x="7589838" y="5042498"/>
          <a:ext cx="4153882" cy="1315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시작화면에서 출력되는 설정 팝업과 기능적으로 지원하는 버튼이 훨씬 적으며 불필요한 것을 최대한 삭제하는 것을 목표로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디자인하고 자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994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레이어 설명과 전체 씬 흐름</a:t>
            </a:r>
          </a:p>
        </p:txBody>
      </p:sp>
      <p:pic>
        <p:nvPicPr>
          <p:cNvPr id="7" name="내용 개체 틀 6" descr="텍스트, 표지판, 시계이(가) 표시된 사진&#10;&#10;자동 생성된 설명">
            <a:extLst>
              <a:ext uri="{FF2B5EF4-FFF2-40B4-BE49-F238E27FC236}">
                <a16:creationId xmlns:a16="http://schemas.microsoft.com/office/drawing/2014/main" id="{A5548542-DC29-48C0-9123-A02F71403D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4" y="4598008"/>
            <a:ext cx="7826184" cy="2990668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2D5F7A-4DBA-4AD3-A4E5-05C9175D4A39}"/>
              </a:ext>
            </a:extLst>
          </p:cNvPr>
          <p:cNvSpPr/>
          <p:nvPr/>
        </p:nvSpPr>
        <p:spPr>
          <a:xfrm>
            <a:off x="1653244" y="3114316"/>
            <a:ext cx="1303138" cy="6993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B26287-CB98-4003-89DE-2CFCBB320FA2}"/>
              </a:ext>
            </a:extLst>
          </p:cNvPr>
          <p:cNvSpPr/>
          <p:nvPr/>
        </p:nvSpPr>
        <p:spPr>
          <a:xfrm>
            <a:off x="3221238" y="2903389"/>
            <a:ext cx="1303138" cy="11242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021FB3-4970-4854-9197-38BA0C1E0701}"/>
              </a:ext>
            </a:extLst>
          </p:cNvPr>
          <p:cNvSpPr/>
          <p:nvPr/>
        </p:nvSpPr>
        <p:spPr>
          <a:xfrm>
            <a:off x="4789232" y="2765461"/>
            <a:ext cx="1416232" cy="1411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DD8C23-50F2-47F2-8D48-9AA12EE7302F}"/>
              </a:ext>
            </a:extLst>
          </p:cNvPr>
          <p:cNvSpPr/>
          <p:nvPr/>
        </p:nvSpPr>
        <p:spPr>
          <a:xfrm>
            <a:off x="6470320" y="2594995"/>
            <a:ext cx="1496478" cy="1741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68BFE-2FC2-4CD4-98E6-11E1AF17A805}"/>
              </a:ext>
            </a:extLst>
          </p:cNvPr>
          <p:cNvSpPr/>
          <p:nvPr/>
        </p:nvSpPr>
        <p:spPr>
          <a:xfrm>
            <a:off x="8231654" y="3316221"/>
            <a:ext cx="1044382" cy="295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결과화면</a:t>
            </a: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7123D76-AEA4-4D24-A0B7-9A83214D17CF}"/>
              </a:ext>
            </a:extLst>
          </p:cNvPr>
          <p:cNvSpPr/>
          <p:nvPr/>
        </p:nvSpPr>
        <p:spPr>
          <a:xfrm>
            <a:off x="1757399" y="3428047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F092FA-DC6E-4119-8B85-E6E7C9293D1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956382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E82BDA11-6D8D-42C7-A43B-72B51F0BEB75}"/>
              </a:ext>
            </a:extLst>
          </p:cNvPr>
          <p:cNvSpPr/>
          <p:nvPr/>
        </p:nvSpPr>
        <p:spPr>
          <a:xfrm>
            <a:off x="3324809" y="3269799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</a:t>
            </a:r>
          </a:p>
        </p:txBody>
      </p:sp>
      <p:sp>
        <p:nvSpPr>
          <p:cNvPr id="31" name="모서리가 둥근 직사각형 20">
            <a:extLst>
              <a:ext uri="{FF2B5EF4-FFF2-40B4-BE49-F238E27FC236}">
                <a16:creationId xmlns:a16="http://schemas.microsoft.com/office/drawing/2014/main" id="{7D133285-3FC3-4CE0-97AD-C8A917572C7F}"/>
              </a:ext>
            </a:extLst>
          </p:cNvPr>
          <p:cNvSpPr/>
          <p:nvPr/>
        </p:nvSpPr>
        <p:spPr>
          <a:xfrm>
            <a:off x="3324809" y="3628636"/>
            <a:ext cx="1089208" cy="28894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42" name="모서리가 둥근 직사각형 20">
            <a:extLst>
              <a:ext uri="{FF2B5EF4-FFF2-40B4-BE49-F238E27FC236}">
                <a16:creationId xmlns:a16="http://schemas.microsoft.com/office/drawing/2014/main" id="{D8BC1787-8A52-4A30-8209-064144673BFC}"/>
              </a:ext>
            </a:extLst>
          </p:cNvPr>
          <p:cNvSpPr/>
          <p:nvPr/>
        </p:nvSpPr>
        <p:spPr>
          <a:xfrm>
            <a:off x="7290410" y="-141231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6700A46F-58BE-494A-A90E-DC59C545179E}"/>
              </a:ext>
            </a:extLst>
          </p:cNvPr>
          <p:cNvSpPr/>
          <p:nvPr/>
        </p:nvSpPr>
        <p:spPr>
          <a:xfrm>
            <a:off x="4870583" y="3118220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47" name="모서리가 둥근 직사각형 20">
            <a:extLst>
              <a:ext uri="{FF2B5EF4-FFF2-40B4-BE49-F238E27FC236}">
                <a16:creationId xmlns:a16="http://schemas.microsoft.com/office/drawing/2014/main" id="{7B00E27C-6A8C-476B-85C0-AF9FB6445101}"/>
              </a:ext>
            </a:extLst>
          </p:cNvPr>
          <p:cNvSpPr/>
          <p:nvPr/>
        </p:nvSpPr>
        <p:spPr>
          <a:xfrm>
            <a:off x="4870583" y="347142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CC987E8E-BEE8-4E7B-B577-14E38E0C52F5}"/>
              </a:ext>
            </a:extLst>
          </p:cNvPr>
          <p:cNvSpPr/>
          <p:nvPr/>
        </p:nvSpPr>
        <p:spPr>
          <a:xfrm>
            <a:off x="7015999" y="125657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4A570A-9A19-4AFD-A328-80739940BFA6}"/>
              </a:ext>
            </a:extLst>
          </p:cNvPr>
          <p:cNvCxnSpPr>
            <a:cxnSpLocks/>
          </p:cNvCxnSpPr>
          <p:nvPr/>
        </p:nvCxnSpPr>
        <p:spPr>
          <a:xfrm flipV="1">
            <a:off x="6503362" y="-1430193"/>
            <a:ext cx="3153707" cy="12095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20">
            <a:extLst>
              <a:ext uri="{FF2B5EF4-FFF2-40B4-BE49-F238E27FC236}">
                <a16:creationId xmlns:a16="http://schemas.microsoft.com/office/drawing/2014/main" id="{D6CA5F0C-86AF-4862-889D-F31B563FF5BD}"/>
              </a:ext>
            </a:extLst>
          </p:cNvPr>
          <p:cNvSpPr/>
          <p:nvPr/>
        </p:nvSpPr>
        <p:spPr>
          <a:xfrm>
            <a:off x="7015999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55" name="모서리가 둥근 직사각형 20">
            <a:extLst>
              <a:ext uri="{FF2B5EF4-FFF2-40B4-BE49-F238E27FC236}">
                <a16:creationId xmlns:a16="http://schemas.microsoft.com/office/drawing/2014/main" id="{0D5AF8F7-97CD-43EC-8D69-75D5E7461F75}"/>
              </a:ext>
            </a:extLst>
          </p:cNvPr>
          <p:cNvSpPr/>
          <p:nvPr/>
        </p:nvSpPr>
        <p:spPr>
          <a:xfrm>
            <a:off x="8396565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E0F205F-2372-4AAF-944B-291925B4A6F7}"/>
              </a:ext>
            </a:extLst>
          </p:cNvPr>
          <p:cNvSpPr/>
          <p:nvPr/>
        </p:nvSpPr>
        <p:spPr>
          <a:xfrm>
            <a:off x="9754714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cxnSp>
        <p:nvCxnSpPr>
          <p:cNvPr id="108" name="직선 화살표 연결선 31">
            <a:extLst>
              <a:ext uri="{FF2B5EF4-FFF2-40B4-BE49-F238E27FC236}">
                <a16:creationId xmlns:a16="http://schemas.microsoft.com/office/drawing/2014/main" id="{B4C15D70-CE02-4D05-AA2A-3EB3C481508D}"/>
              </a:ext>
            </a:extLst>
          </p:cNvPr>
          <p:cNvCxnSpPr>
            <a:cxnSpLocks/>
          </p:cNvCxnSpPr>
          <p:nvPr/>
        </p:nvCxnSpPr>
        <p:spPr>
          <a:xfrm flipH="1">
            <a:off x="7290410" y="-788635"/>
            <a:ext cx="2075774" cy="145959"/>
          </a:xfrm>
          <a:prstGeom prst="bentConnector4">
            <a:avLst>
              <a:gd name="adj1" fmla="val -11013"/>
              <a:gd name="adj2" fmla="val 25661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0E8BF78-4724-41D7-BFD4-FC7ED424817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6205464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31">
            <a:extLst>
              <a:ext uri="{FF2B5EF4-FFF2-40B4-BE49-F238E27FC236}">
                <a16:creationId xmlns:a16="http://schemas.microsoft.com/office/drawing/2014/main" id="{A791F2F2-68B7-4039-8DE0-E0CE77EB3628}"/>
              </a:ext>
            </a:extLst>
          </p:cNvPr>
          <p:cNvCxnSpPr>
            <a:cxnSpLocks/>
            <a:stCxn id="16" idx="2"/>
            <a:endCxn id="14" idx="2"/>
          </p:cNvCxnSpPr>
          <p:nvPr/>
        </p:nvCxnSpPr>
        <p:spPr>
          <a:xfrm rot="5400000">
            <a:off x="6842779" y="2266322"/>
            <a:ext cx="565636" cy="3256497"/>
          </a:xfrm>
          <a:prstGeom prst="bentConnector3">
            <a:avLst>
              <a:gd name="adj1" fmla="val 14041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모서리가 둥근 직사각형 20">
            <a:extLst>
              <a:ext uri="{FF2B5EF4-FFF2-40B4-BE49-F238E27FC236}">
                <a16:creationId xmlns:a16="http://schemas.microsoft.com/office/drawing/2014/main" id="{9B152268-46E9-46C9-95D8-B08F45CBBB3E}"/>
              </a:ext>
            </a:extLst>
          </p:cNvPr>
          <p:cNvSpPr/>
          <p:nvPr/>
        </p:nvSpPr>
        <p:spPr>
          <a:xfrm>
            <a:off x="6588414" y="3979444"/>
            <a:ext cx="1246600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</a:p>
        </p:txBody>
      </p:sp>
      <p:sp>
        <p:nvSpPr>
          <p:cNvPr id="175" name="모서리가 둥근 직사각형 20">
            <a:extLst>
              <a:ext uri="{FF2B5EF4-FFF2-40B4-BE49-F238E27FC236}">
                <a16:creationId xmlns:a16="http://schemas.microsoft.com/office/drawing/2014/main" id="{83F9DD9C-08B7-4CAE-A9CC-93437BB875EF}"/>
              </a:ext>
            </a:extLst>
          </p:cNvPr>
          <p:cNvSpPr/>
          <p:nvPr/>
        </p:nvSpPr>
        <p:spPr>
          <a:xfrm>
            <a:off x="4870583" y="3836142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sp>
        <p:nvSpPr>
          <p:cNvPr id="256" name="모서리가 둥근 직사각형 20">
            <a:extLst>
              <a:ext uri="{FF2B5EF4-FFF2-40B4-BE49-F238E27FC236}">
                <a16:creationId xmlns:a16="http://schemas.microsoft.com/office/drawing/2014/main" id="{223F6EE8-1D1D-4338-82CF-980DBB7C230B}"/>
              </a:ext>
            </a:extLst>
          </p:cNvPr>
          <p:cNvSpPr/>
          <p:nvPr/>
        </p:nvSpPr>
        <p:spPr>
          <a:xfrm>
            <a:off x="6588414" y="289680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257" name="모서리가 둥근 직사각형 20">
            <a:extLst>
              <a:ext uri="{FF2B5EF4-FFF2-40B4-BE49-F238E27FC236}">
                <a16:creationId xmlns:a16="http://schemas.microsoft.com/office/drawing/2014/main" id="{26513FF2-C1F8-430E-8E08-3E67C6423883}"/>
              </a:ext>
            </a:extLst>
          </p:cNvPr>
          <p:cNvSpPr/>
          <p:nvPr/>
        </p:nvSpPr>
        <p:spPr>
          <a:xfrm>
            <a:off x="6588414" y="3250008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258" name="모서리가 둥근 직사각형 20">
            <a:extLst>
              <a:ext uri="{FF2B5EF4-FFF2-40B4-BE49-F238E27FC236}">
                <a16:creationId xmlns:a16="http://schemas.microsoft.com/office/drawing/2014/main" id="{264FD4FC-D592-4EC0-90B9-99B85327CCC9}"/>
              </a:ext>
            </a:extLst>
          </p:cNvPr>
          <p:cNvSpPr/>
          <p:nvPr/>
        </p:nvSpPr>
        <p:spPr>
          <a:xfrm>
            <a:off x="6588414" y="3614726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54E43450-2BFA-4B6C-B849-78D0D6A7D8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524376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ADFC1828-02ED-4762-860E-98C09558E53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966798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68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해결한 것은 </a:t>
            </a:r>
            <a:r>
              <a:rPr lang="ko-KR" altLang="en-US" dirty="0" err="1"/>
              <a:t>지워야됨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975671"/>
              </p:ext>
            </p:extLst>
          </p:nvPr>
        </p:nvGraphicFramePr>
        <p:xfrm>
          <a:off x="419100" y="1285512"/>
          <a:ext cx="11315700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39150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6459092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자료화면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6364543"/>
              </p:ext>
            </p:extLst>
          </p:nvPr>
        </p:nvGraphicFramePr>
        <p:xfrm>
          <a:off x="676252" y="4281029"/>
          <a:ext cx="10887098" cy="1668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98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유저의 기존 학습된 조작 방식을 이해하고 적용해 학습의 필요성을 최대한 배제한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기획을 위한 분석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게임에서 불편하다고 판단되는 요소를 수정하고 보완해 보다 완성형에 가까운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구조를 기획하기 위해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 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457198" y="92392"/>
            <a:ext cx="6849534" cy="476901"/>
            <a:chOff x="2540000" y="0"/>
            <a:chExt cx="6849534" cy="4769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UI</a:t>
              </a:r>
              <a:r>
                <a:rPr lang="ko-KR" altLang="en-US" sz="24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/>
                <a:t>참고 사항</a:t>
              </a:r>
              <a:endParaRPr lang="ko-KR" altLang="en-US" sz="24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48" y="1743454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447737" y="1743454"/>
            <a:ext cx="4337649" cy="21748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1666875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401998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1666875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397094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2035401" y="8359305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4447422" y="9865034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56995E-1E54-4F23-B4E6-0FC1E27B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씬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2946533" y="749191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5037891" y="750517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5948296" y="749282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3998314" y="750517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2089667" y="7476127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2035400" y="7376788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2035400" y="9866158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7590318" y="7398304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10488734" y="7459646"/>
            <a:ext cx="2477841" cy="123032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10628147" y="9240375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9541722" y="811826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9533764" y="747693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1949903" y="875402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7736038" y="7821167"/>
            <a:ext cx="1617198" cy="792028"/>
          </a:xfrm>
          <a:prstGeom prst="rect">
            <a:avLst/>
          </a:prstGeom>
        </p:spPr>
      </p:pic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10258846" y="8220132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10548932" y="828641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10548932" y="847837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9960958" y="7612026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2737971" y="8175484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2641410" y="8672912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7736038" y="748066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9567631" y="8732522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896265" y="8420907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11314925" y="83765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2151304" y="74832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7649129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8617533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7964360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8665972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8098136" y="8550788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8933143" y="8560726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2896265" y="8428457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7591787" y="8655772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2245344" y="10976842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4832726" y="10170869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2249986" y="9902898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6208548" y="8795040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5378843" y="953252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3009296" y="9532525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4380956" y="7704933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5551663" y="9616986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5777304" y="9505554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5089158" y="10815873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4895345" y="10187863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6867585" y="10194561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6478034" y="10748368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5346532" y="11574790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5338151" y="10996357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6190259" y="11002358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5916583" y="10267272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5280325" y="10290343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7605283" y="9251085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6925672" y="8198142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10288169" y="7636745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10348542" y="10578238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7362356" y="10127419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8151824" y="8570390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4829340" y="9233078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4041437" y="1074146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4026921" y="1181230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4294482" y="9390284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4214257" y="10825930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4199741" y="10734253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2305744" y="1178895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2338620" y="1076966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2249986" y="10430553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2338619" y="9116386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9454528" y="10468215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10232701" y="9875153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10924758" y="9504278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7675877" y="9682161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7711312" y="93304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2061377" y="8424471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10558587" y="10904342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10463619" y="1061713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10660139" y="9247252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2248680" y="10136204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3752142" y="10136204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9774376" y="9949997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0">
            <a:extLst>
              <a:ext uri="{FF2B5EF4-FFF2-40B4-BE49-F238E27FC236}">
                <a16:creationId xmlns:a16="http://schemas.microsoft.com/office/drawing/2014/main" id="{29E0BE90-DBC1-4A14-BD40-1A432D5A46A5}"/>
              </a:ext>
            </a:extLst>
          </p:cNvPr>
          <p:cNvSpPr/>
          <p:nvPr/>
        </p:nvSpPr>
        <p:spPr>
          <a:xfrm>
            <a:off x="5014580" y="4403143"/>
            <a:ext cx="1515764" cy="13232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 팝업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451877" y="1212209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02E62E-32AD-48B8-8265-14EF57EC1900}"/>
              </a:ext>
            </a:extLst>
          </p:cNvPr>
          <p:cNvSpPr/>
          <p:nvPr/>
        </p:nvSpPr>
        <p:spPr>
          <a:xfrm>
            <a:off x="2731117" y="1736059"/>
            <a:ext cx="2638378" cy="1068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씬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C126791-B05F-4162-A37C-4AE2EDD1F315}"/>
              </a:ext>
            </a:extLst>
          </p:cNvPr>
          <p:cNvCxnSpPr>
            <a:cxnSpLocks/>
            <a:stCxn id="20" idx="2"/>
            <a:endCxn id="98" idx="0"/>
          </p:cNvCxnSpPr>
          <p:nvPr/>
        </p:nvCxnSpPr>
        <p:spPr>
          <a:xfrm>
            <a:off x="4050306" y="1551045"/>
            <a:ext cx="0" cy="185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F25D05A-1A3D-4560-B19B-5858E953179E}"/>
              </a:ext>
            </a:extLst>
          </p:cNvPr>
          <p:cNvSpPr/>
          <p:nvPr/>
        </p:nvSpPr>
        <p:spPr>
          <a:xfrm>
            <a:off x="4114125" y="198240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B050EF-8948-4F12-A606-17C640B2E0D6}"/>
              </a:ext>
            </a:extLst>
          </p:cNvPr>
          <p:cNvSpPr/>
          <p:nvPr/>
        </p:nvSpPr>
        <p:spPr>
          <a:xfrm>
            <a:off x="2831665" y="198443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데이터 백업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7CC582-3AA1-46FD-B12A-72D2D60A2975}"/>
              </a:ext>
            </a:extLst>
          </p:cNvPr>
          <p:cNvSpPr/>
          <p:nvPr/>
        </p:nvSpPr>
        <p:spPr>
          <a:xfrm>
            <a:off x="2720836" y="3073106"/>
            <a:ext cx="2658940" cy="10440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7" name="모서리가 둥근 직사각형 20">
            <a:extLst>
              <a:ext uri="{FF2B5EF4-FFF2-40B4-BE49-F238E27FC236}">
                <a16:creationId xmlns:a16="http://schemas.microsoft.com/office/drawing/2014/main" id="{83265CF4-B030-4EDE-B880-78B2E4EDC5CF}"/>
              </a:ext>
            </a:extLst>
          </p:cNvPr>
          <p:cNvSpPr/>
          <p:nvPr/>
        </p:nvSpPr>
        <p:spPr>
          <a:xfrm>
            <a:off x="2782494" y="3319874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1E54E1E-FF9E-4506-803B-996C3DB0DD93}"/>
              </a:ext>
            </a:extLst>
          </p:cNvPr>
          <p:cNvCxnSpPr>
            <a:cxnSpLocks/>
            <a:stCxn id="285" idx="2"/>
            <a:endCxn id="115" idx="0"/>
          </p:cNvCxnSpPr>
          <p:nvPr/>
        </p:nvCxnSpPr>
        <p:spPr>
          <a:xfrm flipH="1">
            <a:off x="4050306" y="2727948"/>
            <a:ext cx="1" cy="345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ADF5A22-E295-4812-8548-58AED0C4235A}"/>
              </a:ext>
            </a:extLst>
          </p:cNvPr>
          <p:cNvSpPr/>
          <p:nvPr/>
        </p:nvSpPr>
        <p:spPr>
          <a:xfrm>
            <a:off x="3364992" y="4540194"/>
            <a:ext cx="1370628" cy="6876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4B04B7E-C26A-41CB-A17E-1F95508CC18A}"/>
              </a:ext>
            </a:extLst>
          </p:cNvPr>
          <p:cNvSpPr/>
          <p:nvPr/>
        </p:nvSpPr>
        <p:spPr>
          <a:xfrm>
            <a:off x="4129758" y="331136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36FF82B-49F4-47C8-8CD1-6DF9949FF5DB}"/>
              </a:ext>
            </a:extLst>
          </p:cNvPr>
          <p:cNvCxnSpPr>
            <a:cxnSpLocks/>
            <a:stCxn id="123" idx="3"/>
            <a:endCxn id="98" idx="3"/>
          </p:cNvCxnSpPr>
          <p:nvPr/>
        </p:nvCxnSpPr>
        <p:spPr>
          <a:xfrm flipV="1">
            <a:off x="5311671" y="2270205"/>
            <a:ext cx="57824" cy="1209042"/>
          </a:xfrm>
          <a:prstGeom prst="bentConnector3">
            <a:avLst>
              <a:gd name="adj1" fmla="val 4953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285506F-F8FD-4073-8A9D-9F97E87AFFB1}"/>
              </a:ext>
            </a:extLst>
          </p:cNvPr>
          <p:cNvCxnSpPr>
            <a:cxnSpLocks/>
            <a:stCxn id="435" idx="2"/>
            <a:endCxn id="119" idx="0"/>
          </p:cNvCxnSpPr>
          <p:nvPr/>
        </p:nvCxnSpPr>
        <p:spPr>
          <a:xfrm flipH="1">
            <a:off x="4050306" y="4065824"/>
            <a:ext cx="1" cy="47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4E994A-3E02-48C1-9A36-E9F334301578}"/>
              </a:ext>
            </a:extLst>
          </p:cNvPr>
          <p:cNvSpPr/>
          <p:nvPr/>
        </p:nvSpPr>
        <p:spPr>
          <a:xfrm>
            <a:off x="3364992" y="5568931"/>
            <a:ext cx="1370628" cy="6794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22D6AC93-7542-4FF1-B9B7-5179DB66DB77}"/>
              </a:ext>
            </a:extLst>
          </p:cNvPr>
          <p:cNvCxnSpPr>
            <a:cxnSpLocks/>
            <a:stCxn id="119" idx="2"/>
            <a:endCxn id="144" idx="0"/>
          </p:cNvCxnSpPr>
          <p:nvPr/>
        </p:nvCxnSpPr>
        <p:spPr>
          <a:xfrm>
            <a:off x="4050306" y="5227828"/>
            <a:ext cx="0" cy="341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5EEDA95-919D-4654-91AD-28D14E7CFE40}"/>
              </a:ext>
            </a:extLst>
          </p:cNvPr>
          <p:cNvSpPr/>
          <p:nvPr/>
        </p:nvSpPr>
        <p:spPr>
          <a:xfrm>
            <a:off x="3459350" y="483888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</a:t>
            </a:r>
          </a:p>
        </p:txBody>
      </p:sp>
      <p:sp>
        <p:nvSpPr>
          <p:cNvPr id="163" name="모서리가 둥근 직사각형 20">
            <a:extLst>
              <a:ext uri="{FF2B5EF4-FFF2-40B4-BE49-F238E27FC236}">
                <a16:creationId xmlns:a16="http://schemas.microsoft.com/office/drawing/2014/main" id="{FF7627E0-A243-40EC-B80E-EDB75625CFC5}"/>
              </a:ext>
            </a:extLst>
          </p:cNvPr>
          <p:cNvSpPr/>
          <p:nvPr/>
        </p:nvSpPr>
        <p:spPr>
          <a:xfrm>
            <a:off x="6092613" y="3608918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4" name="모서리가 둥근 직사각형 20">
            <a:extLst>
              <a:ext uri="{FF2B5EF4-FFF2-40B4-BE49-F238E27FC236}">
                <a16:creationId xmlns:a16="http://schemas.microsoft.com/office/drawing/2014/main" id="{048E5B42-8F76-4CDD-A2F4-825719369312}"/>
              </a:ext>
            </a:extLst>
          </p:cNvPr>
          <p:cNvSpPr/>
          <p:nvPr/>
        </p:nvSpPr>
        <p:spPr>
          <a:xfrm>
            <a:off x="7319401" y="5241968"/>
            <a:ext cx="1346571" cy="111523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 팝업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BA2E84E4-CC83-4C01-88E4-14670D900C99}"/>
              </a:ext>
            </a:extLst>
          </p:cNvPr>
          <p:cNvCxnSpPr>
            <a:cxnSpLocks/>
            <a:stCxn id="190" idx="3"/>
            <a:endCxn id="164" idx="1"/>
          </p:cNvCxnSpPr>
          <p:nvPr/>
        </p:nvCxnSpPr>
        <p:spPr>
          <a:xfrm>
            <a:off x="6382998" y="5429085"/>
            <a:ext cx="936403" cy="37050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24">
            <a:extLst>
              <a:ext uri="{FF2B5EF4-FFF2-40B4-BE49-F238E27FC236}">
                <a16:creationId xmlns:a16="http://schemas.microsoft.com/office/drawing/2014/main" id="{A7DBE526-880E-492E-ACA8-A5C7AA084DB9}"/>
              </a:ext>
            </a:extLst>
          </p:cNvPr>
          <p:cNvCxnSpPr>
            <a:cxnSpLocks/>
            <a:stCxn id="164" idx="0"/>
            <a:endCxn id="119" idx="0"/>
          </p:cNvCxnSpPr>
          <p:nvPr/>
        </p:nvCxnSpPr>
        <p:spPr>
          <a:xfrm rot="16200000" flipV="1">
            <a:off x="5670610" y="2919890"/>
            <a:ext cx="701774" cy="3942381"/>
          </a:xfrm>
          <a:prstGeom prst="bentConnector3">
            <a:avLst>
              <a:gd name="adj1" fmla="val 13257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24">
            <a:extLst>
              <a:ext uri="{FF2B5EF4-FFF2-40B4-BE49-F238E27FC236}">
                <a16:creationId xmlns:a16="http://schemas.microsoft.com/office/drawing/2014/main" id="{CE14B989-E385-47B7-B02F-99B689AB76F5}"/>
              </a:ext>
            </a:extLst>
          </p:cNvPr>
          <p:cNvCxnSpPr>
            <a:cxnSpLocks/>
            <a:stCxn id="191" idx="3"/>
            <a:endCxn id="163" idx="2"/>
          </p:cNvCxnSpPr>
          <p:nvPr/>
        </p:nvCxnSpPr>
        <p:spPr>
          <a:xfrm flipV="1">
            <a:off x="6382998" y="3922802"/>
            <a:ext cx="305150" cy="10372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24">
            <a:extLst>
              <a:ext uri="{FF2B5EF4-FFF2-40B4-BE49-F238E27FC236}">
                <a16:creationId xmlns:a16="http://schemas.microsoft.com/office/drawing/2014/main" id="{C0682998-7ADC-4850-992F-A1824BE0B9FD}"/>
              </a:ext>
            </a:extLst>
          </p:cNvPr>
          <p:cNvCxnSpPr>
            <a:cxnSpLocks/>
            <a:stCxn id="163" idx="0"/>
            <a:endCxn id="98" idx="3"/>
          </p:cNvCxnSpPr>
          <p:nvPr/>
        </p:nvCxnSpPr>
        <p:spPr>
          <a:xfrm rot="16200000" flipV="1">
            <a:off x="5359466" y="2280235"/>
            <a:ext cx="1338713" cy="13186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3040647-E55B-4B54-8495-2AB13AEC5D31}"/>
              </a:ext>
            </a:extLst>
          </p:cNvPr>
          <p:cNvSpPr/>
          <p:nvPr/>
        </p:nvSpPr>
        <p:spPr>
          <a:xfrm>
            <a:off x="3459350" y="582693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다시 시작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6FD9AC-4E4D-4E4E-9E45-F81CAA56288A}"/>
              </a:ext>
            </a:extLst>
          </p:cNvPr>
          <p:cNvSpPr/>
          <p:nvPr/>
        </p:nvSpPr>
        <p:spPr>
          <a:xfrm>
            <a:off x="5201085" y="52612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CE37293-ED7A-4C44-96DA-1244E1F492F2}"/>
              </a:ext>
            </a:extLst>
          </p:cNvPr>
          <p:cNvSpPr/>
          <p:nvPr/>
        </p:nvSpPr>
        <p:spPr>
          <a:xfrm>
            <a:off x="5201085" y="479212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종료</a:t>
            </a:r>
          </a:p>
        </p:txBody>
      </p:sp>
      <p:cxnSp>
        <p:nvCxnSpPr>
          <p:cNvPr id="213" name="직선 화살표 연결선 164">
            <a:extLst>
              <a:ext uri="{FF2B5EF4-FFF2-40B4-BE49-F238E27FC236}">
                <a16:creationId xmlns:a16="http://schemas.microsoft.com/office/drawing/2014/main" id="{12DE169E-6413-4B62-AC78-CB6876069B4B}"/>
              </a:ext>
            </a:extLst>
          </p:cNvPr>
          <p:cNvCxnSpPr>
            <a:cxnSpLocks/>
            <a:stCxn id="110" idx="0"/>
            <a:endCxn id="239" idx="0"/>
          </p:cNvCxnSpPr>
          <p:nvPr/>
        </p:nvCxnSpPr>
        <p:spPr>
          <a:xfrm rot="5400000" flipH="1" flipV="1">
            <a:off x="6261076" y="-42223"/>
            <a:ext cx="468636" cy="3580624"/>
          </a:xfrm>
          <a:prstGeom prst="bentConnector3">
            <a:avLst>
              <a:gd name="adj1" fmla="val 1487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20">
            <a:extLst>
              <a:ext uri="{FF2B5EF4-FFF2-40B4-BE49-F238E27FC236}">
                <a16:creationId xmlns:a16="http://schemas.microsoft.com/office/drawing/2014/main" id="{3F8227B4-D5E7-4C46-AA60-7656FD1AF474}"/>
              </a:ext>
            </a:extLst>
          </p:cNvPr>
          <p:cNvSpPr/>
          <p:nvPr/>
        </p:nvSpPr>
        <p:spPr>
          <a:xfrm>
            <a:off x="7527824" y="1513771"/>
            <a:ext cx="1515764" cy="248111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</a:t>
            </a:r>
          </a:p>
        </p:txBody>
      </p:sp>
      <p:cxnSp>
        <p:nvCxnSpPr>
          <p:cNvPr id="246" name="직선 화살표 연결선 164">
            <a:extLst>
              <a:ext uri="{FF2B5EF4-FFF2-40B4-BE49-F238E27FC236}">
                <a16:creationId xmlns:a16="http://schemas.microsoft.com/office/drawing/2014/main" id="{F9E0218D-B44B-445D-AD2E-BE7DBDC88616}"/>
              </a:ext>
            </a:extLst>
          </p:cNvPr>
          <p:cNvCxnSpPr>
            <a:cxnSpLocks/>
            <a:stCxn id="239" idx="1"/>
            <a:endCxn id="98" idx="3"/>
          </p:cNvCxnSpPr>
          <p:nvPr/>
        </p:nvCxnSpPr>
        <p:spPr>
          <a:xfrm rot="10800000">
            <a:off x="5369496" y="2270205"/>
            <a:ext cx="2158329" cy="484124"/>
          </a:xfrm>
          <a:prstGeom prst="bentConnector3">
            <a:avLst>
              <a:gd name="adj1" fmla="val 3840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C4573FC-5222-465D-AB5F-94ED2A867052}"/>
              </a:ext>
            </a:extLst>
          </p:cNvPr>
          <p:cNvSpPr/>
          <p:nvPr/>
        </p:nvSpPr>
        <p:spPr>
          <a:xfrm>
            <a:off x="7690344" y="183982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조이스틱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47D412D-5419-49DA-A46C-7299BBE2953A}"/>
              </a:ext>
            </a:extLst>
          </p:cNvPr>
          <p:cNvSpPr/>
          <p:nvPr/>
        </p:nvSpPr>
        <p:spPr>
          <a:xfrm>
            <a:off x="7690344" y="22501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사운드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320EAC6-DFC2-485B-B59F-8A6809C3A6BA}"/>
              </a:ext>
            </a:extLst>
          </p:cNvPr>
          <p:cNvSpPr/>
          <p:nvPr/>
        </p:nvSpPr>
        <p:spPr>
          <a:xfrm>
            <a:off x="7690344" y="2660380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커스터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9E6751B-4343-440A-B901-47F0E0559669}"/>
              </a:ext>
            </a:extLst>
          </p:cNvPr>
          <p:cNvSpPr/>
          <p:nvPr/>
        </p:nvSpPr>
        <p:spPr>
          <a:xfrm>
            <a:off x="7690344" y="3093735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로그아웃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8ACB147-1539-404C-8A7A-130BE35F07C8}"/>
              </a:ext>
            </a:extLst>
          </p:cNvPr>
          <p:cNvSpPr/>
          <p:nvPr/>
        </p:nvSpPr>
        <p:spPr>
          <a:xfrm>
            <a:off x="7690344" y="349585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언어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C006FE23-9834-4863-8ACF-D4C4C01E2F0E}"/>
              </a:ext>
            </a:extLst>
          </p:cNvPr>
          <p:cNvSpPr/>
          <p:nvPr/>
        </p:nvSpPr>
        <p:spPr>
          <a:xfrm>
            <a:off x="3459350" y="239218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게임시작</a:t>
            </a:r>
          </a:p>
        </p:txBody>
      </p:sp>
      <p:cxnSp>
        <p:nvCxnSpPr>
          <p:cNvPr id="356" name="직선 화살표 연결선 124">
            <a:extLst>
              <a:ext uri="{FF2B5EF4-FFF2-40B4-BE49-F238E27FC236}">
                <a16:creationId xmlns:a16="http://schemas.microsoft.com/office/drawing/2014/main" id="{53F28FE4-53B5-424D-A825-8B63F545C510}"/>
              </a:ext>
            </a:extLst>
          </p:cNvPr>
          <p:cNvCxnSpPr>
            <a:cxnSpLocks/>
            <a:stCxn id="547" idx="0"/>
            <a:endCxn id="115" idx="1"/>
          </p:cNvCxnSpPr>
          <p:nvPr/>
        </p:nvCxnSpPr>
        <p:spPr>
          <a:xfrm rot="16200000" flipV="1">
            <a:off x="2188546" y="4127416"/>
            <a:ext cx="1536151" cy="471569"/>
          </a:xfrm>
          <a:prstGeom prst="bentConnector4">
            <a:avLst>
              <a:gd name="adj1" fmla="val 33009"/>
              <a:gd name="adj2" fmla="val 1484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D784E95-5602-4AD4-836A-1480379E56E3}"/>
              </a:ext>
            </a:extLst>
          </p:cNvPr>
          <p:cNvSpPr/>
          <p:nvPr/>
        </p:nvSpPr>
        <p:spPr>
          <a:xfrm>
            <a:off x="7396326" y="556192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4EE5D8E-8144-428C-A6D4-F4C36CE9EFC5}"/>
              </a:ext>
            </a:extLst>
          </p:cNvPr>
          <p:cNvSpPr/>
          <p:nvPr/>
        </p:nvSpPr>
        <p:spPr>
          <a:xfrm>
            <a:off x="7396326" y="597220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8B317151-E997-46D8-B8FD-5121A301F47B}"/>
              </a:ext>
            </a:extLst>
          </p:cNvPr>
          <p:cNvSpPr/>
          <p:nvPr/>
        </p:nvSpPr>
        <p:spPr>
          <a:xfrm>
            <a:off x="3459350" y="373005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pic>
        <p:nvPicPr>
          <p:cNvPr id="417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465F2C6-A593-4A06-83D3-879EF1C126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9086389" y="1305743"/>
            <a:ext cx="2602274" cy="1300584"/>
          </a:xfrm>
          <a:prstGeom prst="rect">
            <a:avLst/>
          </a:prstGeom>
        </p:spPr>
      </p:pic>
      <p:pic>
        <p:nvPicPr>
          <p:cNvPr id="492" name="내용 개체 틀 81">
            <a:extLst>
              <a:ext uri="{FF2B5EF4-FFF2-40B4-BE49-F238E27FC236}">
                <a16:creationId xmlns:a16="http://schemas.microsoft.com/office/drawing/2014/main" id="{45B62450-E57A-4DFA-B1FC-654BC7D70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377949" y="1708463"/>
            <a:ext cx="2210880" cy="1137276"/>
          </a:xfrm>
          <a:prstGeom prst="rect">
            <a:avLst/>
          </a:prstGeom>
        </p:spPr>
      </p:pic>
      <p:pic>
        <p:nvPicPr>
          <p:cNvPr id="493" name="그림 492">
            <a:extLst>
              <a:ext uri="{FF2B5EF4-FFF2-40B4-BE49-F238E27FC236}">
                <a16:creationId xmlns:a16="http://schemas.microsoft.com/office/drawing/2014/main" id="{7627E76C-44C9-44BE-AC44-27AF1E5DCA4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352703" y="4725581"/>
            <a:ext cx="2605036" cy="1305920"/>
          </a:xfrm>
          <a:prstGeom prst="rect">
            <a:avLst/>
          </a:prstGeom>
        </p:spPr>
      </p:pic>
      <p:cxnSp>
        <p:nvCxnSpPr>
          <p:cNvPr id="496" name="직선 화살표 연결선 495">
            <a:extLst>
              <a:ext uri="{FF2B5EF4-FFF2-40B4-BE49-F238E27FC236}">
                <a16:creationId xmlns:a16="http://schemas.microsoft.com/office/drawing/2014/main" id="{DC88CDB1-6ED9-4206-9116-52015244663F}"/>
              </a:ext>
            </a:extLst>
          </p:cNvPr>
          <p:cNvCxnSpPr>
            <a:cxnSpLocks/>
            <a:stCxn id="119" idx="1"/>
            <a:endCxn id="493" idx="3"/>
          </p:cNvCxnSpPr>
          <p:nvPr/>
        </p:nvCxnSpPr>
        <p:spPr>
          <a:xfrm rot="10800000" flipV="1">
            <a:off x="2957740" y="4884011"/>
            <a:ext cx="407253" cy="49453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화살표 연결선 495">
            <a:extLst>
              <a:ext uri="{FF2B5EF4-FFF2-40B4-BE49-F238E27FC236}">
                <a16:creationId xmlns:a16="http://schemas.microsoft.com/office/drawing/2014/main" id="{0B314180-58C7-4B0D-91F1-D014F08659BA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4735620" y="4873271"/>
            <a:ext cx="290389" cy="1074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림 508">
            <a:extLst>
              <a:ext uri="{FF2B5EF4-FFF2-40B4-BE49-F238E27FC236}">
                <a16:creationId xmlns:a16="http://schemas.microsoft.com/office/drawing/2014/main" id="{29460E5B-00BB-4634-9BE9-D846D8973CC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9188814" y="5097546"/>
            <a:ext cx="2549609" cy="1276688"/>
          </a:xfrm>
          <a:prstGeom prst="rect">
            <a:avLst/>
          </a:prstGeom>
        </p:spPr>
      </p:pic>
      <p:cxnSp>
        <p:nvCxnSpPr>
          <p:cNvPr id="510" name="직선 화살표 연결선 495">
            <a:extLst>
              <a:ext uri="{FF2B5EF4-FFF2-40B4-BE49-F238E27FC236}">
                <a16:creationId xmlns:a16="http://schemas.microsoft.com/office/drawing/2014/main" id="{6A37BCE4-19FD-4BD1-8D36-BD3E39571880}"/>
              </a:ext>
            </a:extLst>
          </p:cNvPr>
          <p:cNvCxnSpPr>
            <a:cxnSpLocks/>
            <a:stCxn id="509" idx="2"/>
            <a:endCxn id="144" idx="2"/>
          </p:cNvCxnSpPr>
          <p:nvPr/>
        </p:nvCxnSpPr>
        <p:spPr>
          <a:xfrm rot="5400000" flipH="1">
            <a:off x="7194049" y="3104665"/>
            <a:ext cx="125827" cy="6413313"/>
          </a:xfrm>
          <a:prstGeom prst="bentConnector3">
            <a:avLst>
              <a:gd name="adj1" fmla="val -181678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화살표 연결선 495">
            <a:extLst>
              <a:ext uri="{FF2B5EF4-FFF2-40B4-BE49-F238E27FC236}">
                <a16:creationId xmlns:a16="http://schemas.microsoft.com/office/drawing/2014/main" id="{D9235A29-CAB0-4D6E-AE6C-1FABA76F75BD}"/>
              </a:ext>
            </a:extLst>
          </p:cNvPr>
          <p:cNvCxnSpPr>
            <a:cxnSpLocks/>
            <a:stCxn id="417" idx="2"/>
            <a:endCxn id="260" idx="3"/>
          </p:cNvCxnSpPr>
          <p:nvPr/>
        </p:nvCxnSpPr>
        <p:spPr>
          <a:xfrm rot="5400000">
            <a:off x="9518924" y="1959661"/>
            <a:ext cx="221937" cy="1515269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" name="내용 개체 틀 29">
            <a:extLst>
              <a:ext uri="{FF2B5EF4-FFF2-40B4-BE49-F238E27FC236}">
                <a16:creationId xmlns:a16="http://schemas.microsoft.com/office/drawing/2014/main" id="{51110355-CEA0-4834-AACC-F8110C39D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9079616" y="3029190"/>
            <a:ext cx="2618658" cy="1419959"/>
          </a:xfrm>
          <a:prstGeom prst="rect">
            <a:avLst/>
          </a:prstGeom>
        </p:spPr>
      </p:pic>
      <p:cxnSp>
        <p:nvCxnSpPr>
          <p:cNvPr id="519" name="직선 화살표 연결선 495">
            <a:extLst>
              <a:ext uri="{FF2B5EF4-FFF2-40B4-BE49-F238E27FC236}">
                <a16:creationId xmlns:a16="http://schemas.microsoft.com/office/drawing/2014/main" id="{5E0A3250-50B8-4F94-9B5A-25DF7A286A60}"/>
              </a:ext>
            </a:extLst>
          </p:cNvPr>
          <p:cNvCxnSpPr>
            <a:cxnSpLocks/>
            <a:stCxn id="518" idx="2"/>
          </p:cNvCxnSpPr>
          <p:nvPr/>
        </p:nvCxnSpPr>
        <p:spPr>
          <a:xfrm rot="5400000">
            <a:off x="8250044" y="2729450"/>
            <a:ext cx="419202" cy="3858600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타원 546">
            <a:extLst>
              <a:ext uri="{FF2B5EF4-FFF2-40B4-BE49-F238E27FC236}">
                <a16:creationId xmlns:a16="http://schemas.microsoft.com/office/drawing/2014/main" id="{BB531558-1F07-4EEE-922E-C51FBD537FA9}"/>
              </a:ext>
            </a:extLst>
          </p:cNvPr>
          <p:cNvSpPr/>
          <p:nvPr/>
        </p:nvSpPr>
        <p:spPr>
          <a:xfrm>
            <a:off x="3169545" y="51312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0" name="연결선: 꺾임 549">
            <a:extLst>
              <a:ext uri="{FF2B5EF4-FFF2-40B4-BE49-F238E27FC236}">
                <a16:creationId xmlns:a16="http://schemas.microsoft.com/office/drawing/2014/main" id="{36B9099E-379F-46C1-9ED2-EC30DD1D7833}"/>
              </a:ext>
            </a:extLst>
          </p:cNvPr>
          <p:cNvCxnSpPr>
            <a:stCxn id="547" idx="4"/>
            <a:endCxn id="181" idx="1"/>
          </p:cNvCxnSpPr>
          <p:nvPr/>
        </p:nvCxnSpPr>
        <p:spPr>
          <a:xfrm rot="16200000" flipH="1">
            <a:off x="2916965" y="5452434"/>
            <a:ext cx="817825" cy="26694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495">
            <a:extLst>
              <a:ext uri="{FF2B5EF4-FFF2-40B4-BE49-F238E27FC236}">
                <a16:creationId xmlns:a16="http://schemas.microsoft.com/office/drawing/2014/main" id="{BB3D1AB2-8B0C-42AC-AB21-F5584F3164ED}"/>
              </a:ext>
            </a:extLst>
          </p:cNvPr>
          <p:cNvCxnSpPr>
            <a:cxnSpLocks/>
            <a:stCxn id="492" idx="2"/>
            <a:endCxn id="117" idx="1"/>
          </p:cNvCxnSpPr>
          <p:nvPr/>
        </p:nvCxnSpPr>
        <p:spPr>
          <a:xfrm rot="16200000" flipH="1">
            <a:off x="1817403" y="2511724"/>
            <a:ext cx="631077" cy="1299105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7662190"/>
              </p:ext>
            </p:extLst>
          </p:nvPr>
        </p:nvGraphicFramePr>
        <p:xfrm>
          <a:off x="6883879" y="1341896"/>
          <a:ext cx="4850923" cy="5144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8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71328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선택하는 대기화면으로 입장하는 버튼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플레이 데이터가 있는 경우 해당 데이터를 삭제하고 새롭게 시작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분석</a:t>
            </a:r>
          </a:p>
        </p:txBody>
      </p:sp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385302" y="2885095"/>
            <a:ext cx="3170698" cy="42628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382815" y="3546621"/>
            <a:ext cx="4772325" cy="2392396"/>
          </a:xfrm>
          <a:prstGeom prst="rect">
            <a:avLst/>
          </a:prstGeom>
        </p:spPr>
      </p:pic>
      <p:pic>
        <p:nvPicPr>
          <p:cNvPr id="36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92B1DE50-8AE0-4321-8685-A1854FF3D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60577" r="17773"/>
          <a:stretch/>
        </p:blipFill>
        <p:spPr>
          <a:xfrm>
            <a:off x="385302" y="1789264"/>
            <a:ext cx="3168781" cy="761950"/>
          </a:xfr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9" r="5510"/>
          <a:stretch/>
        </p:blipFill>
        <p:spPr>
          <a:xfrm>
            <a:off x="5401243" y="3541442"/>
            <a:ext cx="1288475" cy="2402002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1E9A6B97-0003-40BA-A2A8-2F85697A86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3659272" y="1793255"/>
            <a:ext cx="3030446" cy="151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9342" b="38134"/>
          <a:stretch/>
        </p:blipFill>
        <p:spPr>
          <a:xfrm>
            <a:off x="687359" y="1745301"/>
            <a:ext cx="2775192" cy="138873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B1085381-F38C-4A31-B5AB-0CABEAEF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6" y="3657378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3558668" y="309359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3630477" y="496976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06356" y="5025986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42" name="그림 41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9AADD311-22FE-46FD-8FA4-9D8538E1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1765429"/>
            <a:ext cx="2915730" cy="136860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A591FDE-B70B-4F5F-9935-82763E56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3641593"/>
            <a:ext cx="2915730" cy="1368608"/>
          </a:xfrm>
          <a:prstGeom prst="rect">
            <a:avLst/>
          </a:prstGeom>
        </p:spPr>
      </p:pic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39966470"/>
              </p:ext>
            </p:extLst>
          </p:nvPr>
        </p:nvGraphicFramePr>
        <p:xfrm>
          <a:off x="6882059" y="1278655"/>
          <a:ext cx="4852743" cy="553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53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1883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68635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모든 동작을 일시적으로 정지 시키고 게임내 설정을 조정할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 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조절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게임내 객체의 동작이 정지 되었음을 배경을 흐리게 출력함으로 유저에게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익숙하지 않은 유저를 위한 방식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숙련도가 있는 유저를 위한 조작 방식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고정형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일반적인 </a:t>
                      </a:r>
                      <a:r>
                        <a:rPr lang="en-US" altLang="ko-KR" sz="1000" dirty="0"/>
                        <a:t>RPG </a:t>
                      </a:r>
                      <a:r>
                        <a:rPr lang="ko-KR" altLang="en-US" sz="1000" dirty="0"/>
                        <a:t>게임에서 사용하는 방식으로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지정된 위치에서 조작하지 않을 시 조작이 불가능한 방식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콘솔 게임의 경험이 있는 유저의 경우 더 편리하게 사용할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자유</a:t>
                      </a:r>
                      <a:r>
                        <a:rPr lang="en-US" altLang="ko-KR" sz="1000" dirty="0"/>
                        <a:t/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세밀하게 조정할 수 있는 유저를 위한 캐릭터 이동 처리에 관한 설정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 이동의 경우 상하 좌우 대각선으로 만 캐릭터가 이동하기 때문에 세밀한 조작이 불가능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자유 이동의 경우 다른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장르와 동일한 캐릭터 이동 처리가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</a:tbl>
          </a:graphicData>
        </a:graphic>
      </p:graphicFrame>
      <p:pic>
        <p:nvPicPr>
          <p:cNvPr id="55" name="그림 54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86E296-04C2-4FAD-90F4-86A35830A3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3620459" y="3617455"/>
            <a:ext cx="485777" cy="458815"/>
          </a:xfrm>
          <a:prstGeom prst="rect">
            <a:avLst/>
          </a:prstGeom>
        </p:spPr>
      </p:pic>
      <p:pic>
        <p:nvPicPr>
          <p:cNvPr id="57" name="그림 5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FD9A530-C26D-48EB-B3E5-42E5319DD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622745" y="1765428"/>
            <a:ext cx="480256" cy="458815"/>
          </a:xfrm>
          <a:prstGeom prst="rect">
            <a:avLst/>
          </a:prstGeom>
        </p:spPr>
      </p:pic>
      <p:pic>
        <p:nvPicPr>
          <p:cNvPr id="59" name="그림 5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7D6D353-F7C2-4951-9328-C14793B6B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31473" y="3660971"/>
            <a:ext cx="496818" cy="458815"/>
          </a:xfrm>
          <a:prstGeom prst="rect">
            <a:avLst/>
          </a:prstGeom>
        </p:spPr>
      </p:pic>
      <p:pic>
        <p:nvPicPr>
          <p:cNvPr id="18" name="내용 개체 틀 29">
            <a:extLst>
              <a:ext uri="{FF2B5EF4-FFF2-40B4-BE49-F238E27FC236}">
                <a16:creationId xmlns:a16="http://schemas.microsoft.com/office/drawing/2014/main" id="{F4A47FB7-AB45-478F-8C4E-A487D134A14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3" t="57768" r="39814" b="38803"/>
          <a:stretch/>
        </p:blipFill>
        <p:spPr>
          <a:xfrm>
            <a:off x="2057394" y="5355902"/>
            <a:ext cx="690681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5D92B0-6354-4AC6-808D-26C15C5F2334}"/>
              </a:ext>
            </a:extLst>
          </p:cNvPr>
          <p:cNvSpPr txBox="1"/>
          <p:nvPr/>
        </p:nvSpPr>
        <p:spPr>
          <a:xfrm>
            <a:off x="2757796" y="5691779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캐릭터 이동 방식 설정</a:t>
            </a:r>
            <a:r>
              <a:rPr lang="en-US" altLang="ko-KR" sz="1200" dirty="0"/>
              <a:t>(8</a:t>
            </a:r>
            <a:r>
              <a:rPr lang="ko-KR" altLang="en-US" sz="1200" dirty="0"/>
              <a:t>면</a:t>
            </a:r>
            <a:r>
              <a:rPr lang="en-US" altLang="ko-KR" sz="1200" dirty="0"/>
              <a:t>/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)&gt;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7322-CC99-457A-B00A-081F8F2807B2}"/>
              </a:ext>
            </a:extLst>
          </p:cNvPr>
          <p:cNvSpPr/>
          <p:nvPr/>
        </p:nvSpPr>
        <p:spPr>
          <a:xfrm>
            <a:off x="1805528" y="2843183"/>
            <a:ext cx="549052" cy="250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7198" y="-502326"/>
            <a:ext cx="11392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분석한 내용 중에 중복이나 필요 없는 부분은 삭제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분석을 통해서 </a:t>
            </a:r>
            <a:r>
              <a:rPr lang="en-US" altLang="ko-KR" dirty="0" smtClean="0">
                <a:solidFill>
                  <a:srgbClr val="FF0000"/>
                </a:solidFill>
              </a:rPr>
              <a:t>UI</a:t>
            </a:r>
            <a:r>
              <a:rPr lang="ko-KR" altLang="en-US" dirty="0" smtClean="0">
                <a:solidFill>
                  <a:srgbClr val="FF0000"/>
                </a:solidFill>
              </a:rPr>
              <a:t>기획의 방향성을 잡아야 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D680A0-304E-4F6B-A888-8971F41A0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9C32846-B078-4A62-B128-3E5B13D5791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10551</TotalTime>
  <Words>3224</Words>
  <Application>Microsoft Office PowerPoint</Application>
  <PresentationFormat>와이드스크린</PresentationFormat>
  <Paragraphs>875</Paragraphs>
  <Slides>25</Slides>
  <Notes>3</Notes>
  <HiddenSlides>4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직관적이고 편리한 UI를 위한 기획서</vt:lpstr>
      <vt:lpstr>버전 관리</vt:lpstr>
      <vt:lpstr>피드백(부족한 점) 관리(해결한 것은 지워야됨)</vt:lpstr>
      <vt:lpstr>간략한 설명</vt:lpstr>
      <vt:lpstr>분석 게임 소개</vt:lpstr>
      <vt:lpstr>전체 씬 분석</vt:lpstr>
      <vt:lpstr>상세 분석</vt:lpstr>
      <vt:lpstr>상세 분석</vt:lpstr>
      <vt:lpstr>PowerPoint 프레젠테이션</vt:lpstr>
      <vt:lpstr>PowerPoint 프레젠테이션</vt:lpstr>
      <vt:lpstr>PowerPoint 프레젠테이션</vt:lpstr>
      <vt:lpstr>PowerPoint 프레젠테이션</vt:lpstr>
      <vt:lpstr>파일 작명 규칙</vt:lpstr>
      <vt:lpstr>참고 자료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레이어 설명과 전체 씬 흐름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Administrator</cp:lastModifiedBy>
  <cp:revision>551</cp:revision>
  <dcterms:created xsi:type="dcterms:W3CDTF">2019-10-07T05:13:37Z</dcterms:created>
  <dcterms:modified xsi:type="dcterms:W3CDTF">2019-12-06T06:10:05Z</dcterms:modified>
</cp:coreProperties>
</file>